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slideshow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81" r:id="rId3"/>
    <p:sldId id="259" r:id="rId4"/>
    <p:sldId id="260" r:id="rId5"/>
    <p:sldId id="262" r:id="rId6"/>
    <p:sldId id="263" r:id="rId7"/>
    <p:sldId id="264" r:id="rId8"/>
    <p:sldId id="282" r:id="rId9"/>
    <p:sldId id="283" r:id="rId10"/>
    <p:sldId id="290" r:id="rId11"/>
    <p:sldId id="291" r:id="rId12"/>
    <p:sldId id="284" r:id="rId13"/>
    <p:sldId id="286" r:id="rId14"/>
    <p:sldId id="288" r:id="rId15"/>
    <p:sldId id="289" r:id="rId16"/>
    <p:sldId id="266" r:id="rId17"/>
    <p:sldId id="267" r:id="rId18"/>
    <p:sldId id="268" r:id="rId19"/>
    <p:sldId id="269" r:id="rId20"/>
    <p:sldId id="270" r:id="rId21"/>
    <p:sldId id="298" r:id="rId22"/>
    <p:sldId id="278" r:id="rId23"/>
    <p:sldId id="271" r:id="rId24"/>
    <p:sldId id="279" r:id="rId25"/>
    <p:sldId id="272" r:id="rId26"/>
    <p:sldId id="273" r:id="rId27"/>
    <p:sldId id="274" r:id="rId28"/>
    <p:sldId id="275" r:id="rId29"/>
    <p:sldId id="276" r:id="rId30"/>
    <p:sldId id="293" r:id="rId31"/>
    <p:sldId id="294" r:id="rId32"/>
    <p:sldId id="295" r:id="rId33"/>
    <p:sldId id="296" r:id="rId34"/>
    <p:sldId id="277" r:id="rId35"/>
    <p:sldId id="297" r:id="rId36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778" autoAdjust="0"/>
  </p:normalViewPr>
  <p:slideViewPr>
    <p:cSldViewPr>
      <p:cViewPr varScale="1">
        <p:scale>
          <a:sx n="85" d="100"/>
          <a:sy n="85" d="100"/>
        </p:scale>
        <p:origin x="228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4B4E5-D17A-4B22-8734-39F724158312}" type="datetimeFigureOut">
              <a:rPr lang="id-ID" smtClean="0"/>
              <a:t>16/08/2021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E37FE-5EB4-47D8-B1AE-C0DEF14F2E11}" type="slidenum">
              <a:rPr lang="id-ID" smtClean="0"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E37FE-5EB4-47D8-B1AE-C0DEF14F2E11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8684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E37FE-5EB4-47D8-B1AE-C0DEF14F2E11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0259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Transformasi</a:t>
            </a:r>
            <a:r>
              <a:rPr lang="en-US" dirty="0"/>
              <a:t> / </a:t>
            </a:r>
            <a:r>
              <a:rPr lang="en-US" dirty="0" err="1"/>
              <a:t>mengubah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E37FE-5EB4-47D8-B1AE-C0DEF14F2E11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3982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E37FE-5EB4-47D8-B1AE-C0DEF14F2E11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3937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E37FE-5EB4-47D8-B1AE-C0DEF14F2E11}" type="slidenum">
              <a:rPr lang="id-ID" smtClean="0"/>
              <a:t>25</a:t>
            </a:fld>
            <a:endParaRPr lang="id-ID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E37FE-5EB4-47D8-B1AE-C0DEF14F2E11}" type="slidenum">
              <a:rPr lang="id-ID" smtClean="0"/>
              <a:pPr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252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E37FE-5EB4-47D8-B1AE-C0DEF14F2E11}" type="slidenum">
              <a:rPr lang="id-ID" smtClean="0"/>
              <a:pPr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1006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E37FE-5EB4-47D8-B1AE-C0DEF14F2E11}" type="slidenum">
              <a:rPr lang="id-ID" smtClean="0"/>
              <a:pPr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359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E37FE-5EB4-47D8-B1AE-C0DEF14F2E11}" type="slidenum">
              <a:rPr lang="id-ID" smtClean="0"/>
              <a:pPr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8824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E37FE-5EB4-47D8-B1AE-C0DEF14F2E11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2317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E37FE-5EB4-47D8-B1AE-C0DEF14F2E11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9092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E37FE-5EB4-47D8-B1AE-C0DEF14F2E11}" type="slidenum">
              <a:rPr lang="id-ID" smtClean="0"/>
              <a:t>4</a:t>
            </a:fld>
            <a:endParaRPr lang="id-ID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E37FE-5EB4-47D8-B1AE-C0DEF14F2E11}" type="slidenum">
              <a:rPr lang="id-ID" smtClean="0"/>
              <a:t>5</a:t>
            </a:fld>
            <a:endParaRPr lang="id-ID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E37FE-5EB4-47D8-B1AE-C0DEF14F2E11}" type="slidenum">
              <a:rPr lang="id-ID" smtClean="0"/>
              <a:t>7</a:t>
            </a:fld>
            <a:endParaRPr lang="id-ID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E37FE-5EB4-47D8-B1AE-C0DEF14F2E11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2994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E37FE-5EB4-47D8-B1AE-C0DEF14F2E11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45868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E37FE-5EB4-47D8-B1AE-C0DEF14F2E11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7431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F3FF-D577-4191-9E93-443170DDBBD4}" type="datetimeFigureOut">
              <a:rPr lang="id-ID" smtClean="0"/>
              <a:t>16/08/2021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7F5E-90FA-4A38-9A54-D000318FF9E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F3FF-D577-4191-9E93-443170DDBBD4}" type="datetimeFigureOut">
              <a:rPr lang="id-ID" smtClean="0"/>
              <a:t>16/08/2021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7F5E-90FA-4A38-9A54-D000318FF9E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F3FF-D577-4191-9E93-443170DDBBD4}" type="datetimeFigureOut">
              <a:rPr lang="id-ID" smtClean="0"/>
              <a:t>16/08/2021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7F5E-90FA-4A38-9A54-D000318FF9E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F3FF-D577-4191-9E93-443170DDBBD4}" type="datetimeFigureOut">
              <a:rPr lang="id-ID" smtClean="0"/>
              <a:t>16/08/2021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7F5E-90FA-4A38-9A54-D000318FF9E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F3FF-D577-4191-9E93-443170DDBBD4}" type="datetimeFigureOut">
              <a:rPr lang="id-ID" smtClean="0"/>
              <a:t>16/08/2021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7F5E-90FA-4A38-9A54-D000318FF9E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F3FF-D577-4191-9E93-443170DDBBD4}" type="datetimeFigureOut">
              <a:rPr lang="id-ID" smtClean="0"/>
              <a:t>16/08/2021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7F5E-90FA-4A38-9A54-D000318FF9E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F3FF-D577-4191-9E93-443170DDBBD4}" type="datetimeFigureOut">
              <a:rPr lang="id-ID" smtClean="0"/>
              <a:t>16/08/2021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7F5E-90FA-4A38-9A54-D000318FF9E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F3FF-D577-4191-9E93-443170DDBBD4}" type="datetimeFigureOut">
              <a:rPr lang="id-ID" smtClean="0"/>
              <a:t>16/08/2021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7F5E-90FA-4A38-9A54-D000318FF9E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F3FF-D577-4191-9E93-443170DDBBD4}" type="datetimeFigureOut">
              <a:rPr lang="id-ID" smtClean="0"/>
              <a:t>16/08/2021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7F5E-90FA-4A38-9A54-D000318FF9E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F3FF-D577-4191-9E93-443170DDBBD4}" type="datetimeFigureOut">
              <a:rPr lang="id-ID" smtClean="0"/>
              <a:t>16/08/2021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7F5E-90FA-4A38-9A54-D000318FF9E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F3FF-D577-4191-9E93-443170DDBBD4}" type="datetimeFigureOut">
              <a:rPr lang="id-ID" smtClean="0"/>
              <a:t>16/08/2021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7F5E-90FA-4A38-9A54-D000318FF9E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0F3FF-D577-4191-9E93-443170DDBBD4}" type="datetimeFigureOut">
              <a:rPr lang="id-ID" smtClean="0"/>
              <a:t>16/08/2021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A7F5E-90FA-4A38-9A54-D000318FF9E2}" type="slidenum">
              <a:rPr lang="id-ID" smtClean="0"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Reperentasi Citra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FF6600"/>
                </a:solidFill>
              </a:rPr>
              <a:t>Tahap-tahap Pengolahan Citra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412776"/>
            <a:ext cx="7696200" cy="674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en-US" sz="3200" dirty="0" err="1">
                <a:solidFill>
                  <a:srgbClr val="0000FF"/>
                </a:solidFill>
              </a:rPr>
              <a:t>Akuisisi</a:t>
            </a:r>
            <a:r>
              <a:rPr lang="en-US" sz="3200" dirty="0"/>
              <a:t> : input</a:t>
            </a:r>
          </a:p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en-GB" sz="3200" dirty="0" err="1">
                <a:solidFill>
                  <a:srgbClr val="0000FF"/>
                </a:solidFill>
              </a:rPr>
              <a:t>Preprocessing</a:t>
            </a:r>
            <a:r>
              <a:rPr lang="en-GB" sz="3200" dirty="0"/>
              <a:t> : </a:t>
            </a:r>
            <a:r>
              <a:rPr lang="en-GB" sz="3200" dirty="0" err="1"/>
              <a:t>penghilangan</a:t>
            </a:r>
            <a:r>
              <a:rPr lang="en-GB" sz="3200" dirty="0"/>
              <a:t> </a:t>
            </a:r>
            <a:r>
              <a:rPr lang="en-GB" sz="3200" dirty="0" err="1"/>
              <a:t>derau</a:t>
            </a:r>
            <a:r>
              <a:rPr lang="en-GB" sz="3200" dirty="0"/>
              <a:t>, </a:t>
            </a:r>
            <a:r>
              <a:rPr lang="en-GB" sz="3200" dirty="0" err="1"/>
              <a:t>konversi</a:t>
            </a:r>
            <a:r>
              <a:rPr lang="en-GB" sz="3200" dirty="0"/>
              <a:t>, crop, </a:t>
            </a:r>
            <a:r>
              <a:rPr lang="en-GB" sz="3200" dirty="0" err="1"/>
              <a:t>dll</a:t>
            </a:r>
            <a:r>
              <a:rPr lang="en-GB" sz="3200" dirty="0"/>
              <a:t> </a:t>
            </a:r>
          </a:p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en-GB" sz="3200" dirty="0" err="1">
                <a:solidFill>
                  <a:srgbClr val="0000FF"/>
                </a:solidFill>
              </a:rPr>
              <a:t>Segmentasi</a:t>
            </a:r>
            <a:r>
              <a:rPr lang="en-GB" sz="3200" dirty="0"/>
              <a:t> : </a:t>
            </a:r>
            <a:r>
              <a:rPr lang="en-GB" sz="3200" dirty="0" err="1"/>
              <a:t>memisahkan</a:t>
            </a:r>
            <a:r>
              <a:rPr lang="en-GB" sz="3200" dirty="0"/>
              <a:t> </a:t>
            </a:r>
            <a:r>
              <a:rPr lang="en-GB" sz="3200" dirty="0" err="1"/>
              <a:t>objek</a:t>
            </a:r>
            <a:r>
              <a:rPr lang="en-GB" sz="3200" dirty="0"/>
              <a:t> </a:t>
            </a:r>
            <a:r>
              <a:rPr lang="en-GB" sz="3200" dirty="0" err="1"/>
              <a:t>dengan</a:t>
            </a:r>
            <a:r>
              <a:rPr lang="en-GB" sz="3200" dirty="0"/>
              <a:t> </a:t>
            </a:r>
            <a:r>
              <a:rPr lang="en-GB" sz="3200" dirty="0" err="1"/>
              <a:t>bg</a:t>
            </a:r>
            <a:endParaRPr lang="en-GB" sz="3200" dirty="0"/>
          </a:p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en-US" sz="3200" dirty="0" err="1">
                <a:solidFill>
                  <a:srgbClr val="0000FF"/>
                </a:solidFill>
              </a:rPr>
              <a:t>Representasi</a:t>
            </a:r>
            <a:r>
              <a:rPr lang="en-US" sz="3200" dirty="0"/>
              <a:t> : </a:t>
            </a:r>
            <a:r>
              <a:rPr lang="en-US" sz="3200" dirty="0" err="1"/>
              <a:t>menampilakan</a:t>
            </a:r>
            <a:r>
              <a:rPr lang="en-US" sz="3200" dirty="0"/>
              <a:t> </a:t>
            </a:r>
            <a:r>
              <a:rPr lang="en-US" sz="3200" dirty="0" err="1"/>
              <a:t>objek</a:t>
            </a:r>
            <a:r>
              <a:rPr lang="en-US" sz="3200" dirty="0"/>
              <a:t> </a:t>
            </a:r>
            <a:r>
              <a:rPr lang="en-US" sz="3200" dirty="0" err="1"/>
              <a:t>didalam</a:t>
            </a:r>
            <a:r>
              <a:rPr lang="en-US" sz="3200" dirty="0"/>
              <a:t> </a:t>
            </a:r>
            <a:r>
              <a:rPr lang="en-US" sz="3200" dirty="0" err="1"/>
              <a:t>citra</a:t>
            </a:r>
            <a:r>
              <a:rPr lang="en-US" sz="3200" dirty="0"/>
              <a:t> </a:t>
            </a:r>
            <a:r>
              <a:rPr lang="en-US" sz="3200" dirty="0" err="1"/>
              <a:t>yg</a:t>
            </a:r>
            <a:r>
              <a:rPr lang="en-US" sz="3200" dirty="0"/>
              <a:t> </a:t>
            </a:r>
            <a:r>
              <a:rPr lang="en-US" sz="3200" dirty="0" err="1"/>
              <a:t>menjadi</a:t>
            </a:r>
            <a:r>
              <a:rPr lang="en-US" sz="3200" dirty="0"/>
              <a:t> </a:t>
            </a:r>
            <a:r>
              <a:rPr lang="en-US" sz="3200" dirty="0" err="1"/>
              <a:t>tujuan</a:t>
            </a:r>
            <a:r>
              <a:rPr lang="en-US" sz="3200" dirty="0"/>
              <a:t> </a:t>
            </a:r>
            <a:r>
              <a:rPr lang="en-US" sz="3200" dirty="0" err="1"/>
              <a:t>cth</a:t>
            </a:r>
            <a:r>
              <a:rPr lang="en-US" sz="3200" dirty="0"/>
              <a:t> </a:t>
            </a:r>
            <a:r>
              <a:rPr lang="en-US" sz="3200" dirty="0" err="1"/>
              <a:t>wajah</a:t>
            </a:r>
            <a:endParaRPr lang="en-US" sz="3200" dirty="0"/>
          </a:p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en-GB" sz="3200" dirty="0" err="1">
                <a:solidFill>
                  <a:srgbClr val="0000FF"/>
                </a:solidFill>
              </a:rPr>
              <a:t>Interpretasi</a:t>
            </a:r>
            <a:r>
              <a:rPr lang="en-GB" sz="3200" dirty="0"/>
              <a:t>  : </a:t>
            </a:r>
            <a:r>
              <a:rPr lang="en-GB" sz="3200" dirty="0" err="1"/>
              <a:t>pengenalan</a:t>
            </a:r>
            <a:r>
              <a:rPr lang="en-GB" sz="3200" dirty="0" err="1">
                <a:sym typeface="Wingdings" panose="05000000000000000000" pitchFamily="2" charset="2"/>
              </a:rPr>
              <a:t>SVM,ANN</a:t>
            </a:r>
            <a:endParaRPr lang="en-US" sz="3200" dirty="0"/>
          </a:p>
          <a:p>
            <a:pPr marL="342900" indent="-342900">
              <a:spcBef>
                <a:spcPct val="50000"/>
              </a:spcBef>
              <a:buFontTx/>
              <a:buChar char="•"/>
            </a:pPr>
            <a:endParaRPr lang="en-US" sz="3200" dirty="0"/>
          </a:p>
          <a:p>
            <a:pPr marL="342900" indent="-342900">
              <a:spcBef>
                <a:spcPct val="50000"/>
              </a:spcBef>
              <a:buFontTx/>
              <a:buChar char="•"/>
            </a:pPr>
            <a:endParaRPr lang="en-US" sz="3200" dirty="0"/>
          </a:p>
          <a:p>
            <a:pPr marL="342900" indent="-342900">
              <a:spcBef>
                <a:spcPct val="50000"/>
              </a:spcBef>
              <a:buFontTx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3575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FF6600"/>
                </a:solidFill>
              </a:rPr>
              <a:t>Tahap-tahap Pengolahan Citra</a:t>
            </a:r>
          </a:p>
        </p:txBody>
      </p:sp>
      <p:pic>
        <p:nvPicPr>
          <p:cNvPr id="1741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752600"/>
            <a:ext cx="8001000" cy="390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Text Box 6"/>
          <p:cNvSpPr txBox="1">
            <a:spLocks noChangeArrowheads="1"/>
          </p:cNvSpPr>
          <p:nvPr/>
        </p:nvSpPr>
        <p:spPr bwMode="auto">
          <a:xfrm>
            <a:off x="1066800" y="5943600"/>
            <a:ext cx="6134100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800"/>
              <a:t>Sumber : Gonzales &amp; Woods, 2002</a:t>
            </a:r>
          </a:p>
        </p:txBody>
      </p:sp>
    </p:spTree>
    <p:extLst>
      <p:ext uri="{BB962C8B-B14F-4D97-AF65-F5344CB8AC3E}">
        <p14:creationId xmlns:p14="http://schemas.microsoft.com/office/powerpoint/2010/main" val="8545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solidFill>
                  <a:srgbClr val="FF6600"/>
                </a:solidFill>
              </a:rPr>
              <a:t>Proses </a:t>
            </a:r>
            <a:r>
              <a:rPr lang="en-US" dirty="0" err="1">
                <a:solidFill>
                  <a:srgbClr val="FF6600"/>
                </a:solidFill>
              </a:rPr>
              <a:t>Pembentukan</a:t>
            </a:r>
            <a:r>
              <a:rPr lang="en-US" dirty="0">
                <a:solidFill>
                  <a:srgbClr val="FF6600"/>
                </a:solidFill>
              </a:rPr>
              <a:t> Citra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68" y="1417638"/>
            <a:ext cx="7704856" cy="442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47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solidFill>
                  <a:srgbClr val="FF6600"/>
                </a:solidFill>
              </a:rPr>
              <a:t>Proses </a:t>
            </a:r>
            <a:r>
              <a:rPr lang="en-US" dirty="0" err="1">
                <a:solidFill>
                  <a:srgbClr val="FF6600"/>
                </a:solidFill>
              </a:rPr>
              <a:t>Pembentukan</a:t>
            </a:r>
            <a:r>
              <a:rPr lang="en-US" dirty="0">
                <a:solidFill>
                  <a:srgbClr val="FF6600"/>
                </a:solidFill>
              </a:rPr>
              <a:t> Citra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645024"/>
            <a:ext cx="4757198" cy="27375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351704"/>
            <a:ext cx="4415237" cy="3013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1" y="4869160"/>
            <a:ext cx="1656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Sifat</a:t>
            </a:r>
            <a:r>
              <a:rPr lang="en-US" dirty="0"/>
              <a:t>:</a:t>
            </a:r>
          </a:p>
          <a:p>
            <a:r>
              <a:rPr lang="en-US" dirty="0"/>
              <a:t>-</a:t>
            </a:r>
            <a:r>
              <a:rPr lang="en-US" dirty="0" err="1"/>
              <a:t>diperkecil</a:t>
            </a:r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terbalik</a:t>
            </a:r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nyata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884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solidFill>
                  <a:srgbClr val="FF6600"/>
                </a:solidFill>
              </a:rPr>
              <a:t>Proses </a:t>
            </a:r>
            <a:r>
              <a:rPr lang="en-US" dirty="0" err="1">
                <a:solidFill>
                  <a:srgbClr val="FF6600"/>
                </a:solidFill>
              </a:rPr>
              <a:t>Pembentukan</a:t>
            </a:r>
            <a:r>
              <a:rPr lang="en-US" dirty="0">
                <a:solidFill>
                  <a:srgbClr val="FF6600"/>
                </a:solidFill>
              </a:rPr>
              <a:t> Citra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5" y="1844824"/>
            <a:ext cx="7857144" cy="413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00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playbac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663" y="274638"/>
            <a:ext cx="7828137" cy="5871618"/>
          </a:xfrm>
        </p:spPr>
      </p:pic>
    </p:spTree>
    <p:extLst>
      <p:ext uri="{BB962C8B-B14F-4D97-AF65-F5344CB8AC3E}">
        <p14:creationId xmlns:p14="http://schemas.microsoft.com/office/powerpoint/2010/main" val="203744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FF3300"/>
                </a:solidFill>
              </a:rPr>
              <a:t>JENIS CITRA DIGITAL</a:t>
            </a:r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609600" y="1524000"/>
            <a:ext cx="56388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d-ID" sz="3200" b="1"/>
              <a:t>Citra Biner (Monokrom)</a:t>
            </a:r>
            <a:r>
              <a:rPr lang="en-US"/>
              <a:t> </a:t>
            </a:r>
          </a:p>
        </p:txBody>
      </p:sp>
      <p:sp>
        <p:nvSpPr>
          <p:cNvPr id="21509" name="Text Box 10"/>
          <p:cNvSpPr txBox="1">
            <a:spLocks noChangeArrowheads="1"/>
          </p:cNvSpPr>
          <p:nvPr/>
        </p:nvSpPr>
        <p:spPr bwMode="auto">
          <a:xfrm>
            <a:off x="304800" y="2667000"/>
            <a:ext cx="518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Kedalaman warna 1 bit = 2 warna</a:t>
            </a: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486400" y="1676400"/>
            <a:ext cx="3105150" cy="342900"/>
            <a:chOff x="4035" y="3084"/>
            <a:chExt cx="4890" cy="540"/>
          </a:xfrm>
        </p:grpSpPr>
        <p:sp>
          <p:nvSpPr>
            <p:cNvPr id="21511" name="Text Box 12"/>
            <p:cNvSpPr txBox="1">
              <a:spLocks noChangeArrowheads="1"/>
            </p:cNvSpPr>
            <p:nvPr/>
          </p:nvSpPr>
          <p:spPr bwMode="auto">
            <a:xfrm>
              <a:off x="4035" y="3084"/>
              <a:ext cx="2445" cy="54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b="1">
                  <a:solidFill>
                    <a:srgbClr val="FFFFFF"/>
                  </a:solidFill>
                </a:rPr>
                <a:t>0</a:t>
              </a:r>
              <a:endParaRPr lang="en-US"/>
            </a:p>
          </p:txBody>
        </p:sp>
        <p:sp>
          <p:nvSpPr>
            <p:cNvPr id="21512" name="Text Box 13"/>
            <p:cNvSpPr txBox="1">
              <a:spLocks noChangeArrowheads="1"/>
            </p:cNvSpPr>
            <p:nvPr/>
          </p:nvSpPr>
          <p:spPr bwMode="auto">
            <a:xfrm>
              <a:off x="6480" y="3084"/>
              <a:ext cx="2445" cy="5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b="1"/>
                <a:t>1</a:t>
              </a:r>
              <a:endParaRPr lang="en-US"/>
            </a:p>
          </p:txBody>
        </p:sp>
      </p:grp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 l="55729" t="63334" r="34896" b="13333"/>
          <a:stretch>
            <a:fillRect/>
          </a:stretch>
        </p:blipFill>
        <p:spPr bwMode="auto">
          <a:xfrm>
            <a:off x="5929322" y="2357430"/>
            <a:ext cx="2143140" cy="3333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76200"/>
            <a:ext cx="6400800" cy="1143000"/>
          </a:xfrm>
          <a:noFill/>
        </p:spPr>
        <p:txBody>
          <a:bodyPr/>
          <a:lstStyle/>
          <a:p>
            <a:pPr eaLnBrk="1" hangingPunct="1"/>
            <a:r>
              <a:rPr lang="en-US">
                <a:solidFill>
                  <a:srgbClr val="FF3300"/>
                </a:solidFill>
                <a:latin typeface="Bookman Old Style" pitchFamily="18" charset="0"/>
              </a:rPr>
              <a:t>JENIS CITRA DIGITAL</a:t>
            </a:r>
          </a:p>
        </p:txBody>
      </p:sp>
      <p:sp>
        <p:nvSpPr>
          <p:cNvPr id="22531" name="Text Box 5"/>
          <p:cNvSpPr txBox="1">
            <a:spLocks noChangeArrowheads="1"/>
          </p:cNvSpPr>
          <p:nvPr/>
        </p:nvSpPr>
        <p:spPr bwMode="auto">
          <a:xfrm>
            <a:off x="533400" y="838200"/>
            <a:ext cx="73152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id-ID" sz="3200">
                <a:solidFill>
                  <a:srgbClr val="0000FF"/>
                </a:solidFill>
              </a:rPr>
              <a:t>Citra Grayscale (Skala keabuan)</a:t>
            </a:r>
            <a:r>
              <a:rPr lang="en-US" sz="2400">
                <a:solidFill>
                  <a:srgbClr val="0000FF"/>
                </a:solidFill>
              </a:rPr>
              <a:t> 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57200" y="1447800"/>
            <a:ext cx="8401080" cy="1838324"/>
            <a:chOff x="288" y="1872"/>
            <a:chExt cx="4822" cy="2064"/>
          </a:xfrm>
        </p:grpSpPr>
        <p:pic>
          <p:nvPicPr>
            <p:cNvPr id="22546" name="Picture 8"/>
            <p:cNvPicPr>
              <a:picLocks noChangeAspect="1" noChangeArrowheads="1"/>
            </p:cNvPicPr>
            <p:nvPr/>
          </p:nvPicPr>
          <p:blipFill>
            <a:blip r:embed="rId2"/>
            <a:srcRect l="14670" r="3178"/>
            <a:stretch>
              <a:fillRect/>
            </a:stretch>
          </p:blipFill>
          <p:spPr bwMode="auto">
            <a:xfrm>
              <a:off x="1152" y="1872"/>
              <a:ext cx="3216" cy="20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47" name="Text Box 9"/>
            <p:cNvSpPr txBox="1">
              <a:spLocks noChangeArrowheads="1"/>
            </p:cNvSpPr>
            <p:nvPr/>
          </p:nvSpPr>
          <p:spPr bwMode="auto">
            <a:xfrm>
              <a:off x="458" y="1872"/>
              <a:ext cx="864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/>
                <a:t>2 warna</a:t>
              </a:r>
            </a:p>
          </p:txBody>
        </p:sp>
        <p:sp>
          <p:nvSpPr>
            <p:cNvPr id="22548" name="Text Box 10"/>
            <p:cNvSpPr txBox="1">
              <a:spLocks noChangeArrowheads="1"/>
            </p:cNvSpPr>
            <p:nvPr/>
          </p:nvSpPr>
          <p:spPr bwMode="auto">
            <a:xfrm>
              <a:off x="456" y="2210"/>
              <a:ext cx="840" cy="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/>
                <a:t>4 warna</a:t>
              </a:r>
            </a:p>
          </p:txBody>
        </p:sp>
        <p:sp>
          <p:nvSpPr>
            <p:cNvPr id="22549" name="Text Box 11"/>
            <p:cNvSpPr txBox="1">
              <a:spLocks noChangeArrowheads="1"/>
            </p:cNvSpPr>
            <p:nvPr/>
          </p:nvSpPr>
          <p:spPr bwMode="auto">
            <a:xfrm>
              <a:off x="384" y="2544"/>
              <a:ext cx="1056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/>
                <a:t>32 warna</a:t>
              </a:r>
            </a:p>
          </p:txBody>
        </p:sp>
        <p:sp>
          <p:nvSpPr>
            <p:cNvPr id="22550" name="Text Box 12"/>
            <p:cNvSpPr txBox="1">
              <a:spLocks noChangeArrowheads="1"/>
            </p:cNvSpPr>
            <p:nvPr/>
          </p:nvSpPr>
          <p:spPr bwMode="auto">
            <a:xfrm>
              <a:off x="384" y="2867"/>
              <a:ext cx="1056" cy="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/>
                <a:t>64 warna</a:t>
              </a:r>
            </a:p>
          </p:txBody>
        </p:sp>
        <p:sp>
          <p:nvSpPr>
            <p:cNvPr id="22551" name="Text Box 13"/>
            <p:cNvSpPr txBox="1">
              <a:spLocks noChangeArrowheads="1"/>
            </p:cNvSpPr>
            <p:nvPr/>
          </p:nvSpPr>
          <p:spPr bwMode="auto">
            <a:xfrm>
              <a:off x="297" y="3198"/>
              <a:ext cx="960" cy="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/>
                <a:t>128 warna</a:t>
              </a:r>
            </a:p>
          </p:txBody>
        </p:sp>
        <p:sp>
          <p:nvSpPr>
            <p:cNvPr id="22552" name="Text Box 14"/>
            <p:cNvSpPr txBox="1">
              <a:spLocks noChangeArrowheads="1"/>
            </p:cNvSpPr>
            <p:nvPr/>
          </p:nvSpPr>
          <p:spPr bwMode="auto">
            <a:xfrm>
              <a:off x="288" y="3552"/>
              <a:ext cx="1104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/>
                <a:t>256 warna</a:t>
              </a:r>
            </a:p>
          </p:txBody>
        </p:sp>
        <p:sp>
          <p:nvSpPr>
            <p:cNvPr id="22553" name="Text Box 15"/>
            <p:cNvSpPr txBox="1">
              <a:spLocks noChangeArrowheads="1"/>
            </p:cNvSpPr>
            <p:nvPr/>
          </p:nvSpPr>
          <p:spPr bwMode="auto">
            <a:xfrm>
              <a:off x="4368" y="1898"/>
              <a:ext cx="672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/>
                <a:t>1 bit</a:t>
              </a:r>
            </a:p>
          </p:txBody>
        </p:sp>
        <p:sp>
          <p:nvSpPr>
            <p:cNvPr id="22554" name="Text Box 16"/>
            <p:cNvSpPr txBox="1">
              <a:spLocks noChangeArrowheads="1"/>
            </p:cNvSpPr>
            <p:nvPr/>
          </p:nvSpPr>
          <p:spPr bwMode="auto">
            <a:xfrm>
              <a:off x="4390" y="2221"/>
              <a:ext cx="72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/>
                <a:t>2 bit</a:t>
              </a:r>
            </a:p>
          </p:txBody>
        </p:sp>
        <p:sp>
          <p:nvSpPr>
            <p:cNvPr id="22555" name="Text Box 17"/>
            <p:cNvSpPr txBox="1">
              <a:spLocks noChangeArrowheads="1"/>
            </p:cNvSpPr>
            <p:nvPr/>
          </p:nvSpPr>
          <p:spPr bwMode="auto">
            <a:xfrm>
              <a:off x="4390" y="2566"/>
              <a:ext cx="432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/>
                <a:t>5 bit</a:t>
              </a:r>
            </a:p>
          </p:txBody>
        </p:sp>
        <p:sp>
          <p:nvSpPr>
            <p:cNvPr id="22556" name="Text Box 18"/>
            <p:cNvSpPr txBox="1">
              <a:spLocks noChangeArrowheads="1"/>
            </p:cNvSpPr>
            <p:nvPr/>
          </p:nvSpPr>
          <p:spPr bwMode="auto">
            <a:xfrm>
              <a:off x="4403" y="2915"/>
              <a:ext cx="624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/>
                <a:t>6 bit</a:t>
              </a:r>
            </a:p>
          </p:txBody>
        </p:sp>
        <p:sp>
          <p:nvSpPr>
            <p:cNvPr id="22557" name="Text Box 19"/>
            <p:cNvSpPr txBox="1">
              <a:spLocks noChangeArrowheads="1"/>
            </p:cNvSpPr>
            <p:nvPr/>
          </p:nvSpPr>
          <p:spPr bwMode="auto">
            <a:xfrm>
              <a:off x="4403" y="3251"/>
              <a:ext cx="624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/>
                <a:t>7 bit</a:t>
              </a:r>
            </a:p>
          </p:txBody>
        </p:sp>
        <p:sp>
          <p:nvSpPr>
            <p:cNvPr id="22558" name="Text Box 20"/>
            <p:cNvSpPr txBox="1">
              <a:spLocks noChangeArrowheads="1"/>
            </p:cNvSpPr>
            <p:nvPr/>
          </p:nvSpPr>
          <p:spPr bwMode="auto">
            <a:xfrm>
              <a:off x="4403" y="3535"/>
              <a:ext cx="624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/>
                <a:t>8 bit</a:t>
              </a:r>
            </a:p>
          </p:txBody>
        </p:sp>
      </p:grp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/>
          <a:srcRect l="35417" t="36667" r="33333" b="36720"/>
          <a:stretch>
            <a:fillRect/>
          </a:stretch>
        </p:blipFill>
        <p:spPr bwMode="auto">
          <a:xfrm>
            <a:off x="357158" y="3857628"/>
            <a:ext cx="4429156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 l="36980" t="63334" r="32812" b="9999"/>
          <a:stretch>
            <a:fillRect/>
          </a:stretch>
        </p:blipFill>
        <p:spPr bwMode="auto">
          <a:xfrm>
            <a:off x="4546282" y="3898586"/>
            <a:ext cx="4272885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>
                <a:solidFill>
                  <a:srgbClr val="FF3300"/>
                </a:solidFill>
                <a:latin typeface="Bookman Old Style" pitchFamily="18" charset="0"/>
              </a:rPr>
              <a:t>JENIS CITRA DIGITAL</a:t>
            </a:r>
          </a:p>
        </p:txBody>
      </p:sp>
      <p:sp>
        <p:nvSpPr>
          <p:cNvPr id="23555" name="Text Box 5"/>
          <p:cNvSpPr txBox="1">
            <a:spLocks noChangeArrowheads="1"/>
          </p:cNvSpPr>
          <p:nvPr/>
        </p:nvSpPr>
        <p:spPr bwMode="auto">
          <a:xfrm>
            <a:off x="838200" y="1295400"/>
            <a:ext cx="76962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solidFill>
                  <a:srgbClr val="0000FF"/>
                </a:solidFill>
              </a:rPr>
              <a:t>Citra warna RGB (Red Green Blue)</a:t>
            </a:r>
          </a:p>
        </p:txBody>
      </p:sp>
      <p:sp>
        <p:nvSpPr>
          <p:cNvPr id="23556" name="Text Box 6"/>
          <p:cNvSpPr txBox="1">
            <a:spLocks noChangeArrowheads="1"/>
          </p:cNvSpPr>
          <p:nvPr/>
        </p:nvSpPr>
        <p:spPr bwMode="auto">
          <a:xfrm>
            <a:off x="990600" y="2133600"/>
            <a:ext cx="6096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Bookman Old Style" pitchFamily="18" charset="0"/>
              </a:rPr>
              <a:t>Kedalaman warna 24 bit = 2</a:t>
            </a:r>
            <a:r>
              <a:rPr lang="en-US" sz="2000" baseline="30000">
                <a:latin typeface="Bookman Old Style" pitchFamily="18" charset="0"/>
              </a:rPr>
              <a:t>24</a:t>
            </a:r>
            <a:r>
              <a:rPr lang="en-US" sz="2000">
                <a:latin typeface="Bookman Old Style" pitchFamily="18" charset="0"/>
              </a:rPr>
              <a:t> warna = 16 juta warna</a:t>
            </a:r>
          </a:p>
        </p:txBody>
      </p:sp>
      <p:pic>
        <p:nvPicPr>
          <p:cNvPr id="8" name="Picture 7" descr="IMG_20140911_00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43306" y="2857496"/>
            <a:ext cx="1536192" cy="2255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id-ID" b="1">
                <a:solidFill>
                  <a:srgbClr val="FF3300"/>
                </a:solidFill>
                <a:latin typeface="Bookman Old Style" pitchFamily="18" charset="0"/>
              </a:rPr>
              <a:t>Pencitraan (imaging)</a:t>
            </a:r>
            <a:r>
              <a:rPr lang="en-US"/>
              <a:t> 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447800"/>
            <a:ext cx="7848600" cy="1295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id-ID">
                <a:solidFill>
                  <a:srgbClr val="0000FF"/>
                </a:solidFill>
              </a:rPr>
              <a:t>Pencitraan adalah kegiatan transformasi</a:t>
            </a:r>
            <a:r>
              <a:rPr lang="en-US">
                <a:solidFill>
                  <a:srgbClr val="0000FF"/>
                </a:solidFill>
              </a:rPr>
              <a:t> </a:t>
            </a:r>
            <a:r>
              <a:rPr lang="id-ID">
                <a:solidFill>
                  <a:srgbClr val="0000FF"/>
                </a:solidFill>
              </a:rPr>
              <a:t>dari citra analog menjadi citra digital.</a:t>
            </a:r>
            <a:r>
              <a:rPr lang="en-US"/>
              <a:t> </a:t>
            </a:r>
          </a:p>
        </p:txBody>
      </p:sp>
      <p:pic>
        <p:nvPicPr>
          <p:cNvPr id="2053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3276600"/>
            <a:ext cx="315277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50" name="Object 9"/>
          <p:cNvGraphicFramePr>
            <a:graphicFrameLocks noChangeAspect="1"/>
          </p:cNvGraphicFramePr>
          <p:nvPr/>
        </p:nvGraphicFramePr>
        <p:xfrm>
          <a:off x="6553200" y="3581400"/>
          <a:ext cx="23622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847160" imgH="2010600" progId="">
                  <p:embed/>
                </p:oleObj>
              </mc:Choice>
              <mc:Fallback>
                <p:oleObj r:id="rId3" imgW="1847160" imgH="201060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3581400"/>
                        <a:ext cx="2362200" cy="228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Text Box 10"/>
          <p:cNvSpPr txBox="1">
            <a:spLocks noChangeArrowheads="1"/>
          </p:cNvSpPr>
          <p:nvPr/>
        </p:nvSpPr>
        <p:spPr bwMode="auto">
          <a:xfrm>
            <a:off x="5410200" y="3733800"/>
            <a:ext cx="1676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/>
              <a:t>Citra</a:t>
            </a:r>
          </a:p>
          <a:p>
            <a:endParaRPr lang="en-US" sz="2400"/>
          </a:p>
          <a:p>
            <a:r>
              <a:rPr lang="en-US" sz="2400"/>
              <a:t> Digital</a:t>
            </a:r>
          </a:p>
        </p:txBody>
      </p:sp>
      <p:sp>
        <p:nvSpPr>
          <p:cNvPr id="2056" name="Text Box 11"/>
          <p:cNvSpPr txBox="1">
            <a:spLocks noChangeArrowheads="1"/>
          </p:cNvSpPr>
          <p:nvPr/>
        </p:nvSpPr>
        <p:spPr bwMode="auto">
          <a:xfrm>
            <a:off x="4152900" y="3790950"/>
            <a:ext cx="7048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2057" name="Text Box 13"/>
          <p:cNvSpPr txBox="1">
            <a:spLocks noChangeArrowheads="1"/>
          </p:cNvSpPr>
          <p:nvPr/>
        </p:nvSpPr>
        <p:spPr bwMode="auto">
          <a:xfrm>
            <a:off x="3533775" y="4381500"/>
            <a:ext cx="685800" cy="228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id-ID"/>
          </a:p>
        </p:txBody>
      </p:sp>
      <p:sp>
        <p:nvSpPr>
          <p:cNvPr id="2058" name="AutoShape 15"/>
          <p:cNvSpPr>
            <a:spLocks noChangeArrowheads="1"/>
          </p:cNvSpPr>
          <p:nvPr/>
        </p:nvSpPr>
        <p:spPr bwMode="auto">
          <a:xfrm>
            <a:off x="5486400" y="41910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pic>
        <p:nvPicPr>
          <p:cNvPr id="12" name="Picture 11" descr="IMG_20140911_000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8596" y="2928934"/>
            <a:ext cx="1536192" cy="225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57200" y="304800"/>
            <a:ext cx="8153400" cy="990600"/>
          </a:xfrm>
        </p:spPr>
        <p:txBody>
          <a:bodyPr/>
          <a:lstStyle/>
          <a:p>
            <a:pPr eaLnBrk="1" hangingPunct="1"/>
            <a:r>
              <a:rPr lang="en-US" sz="4000">
                <a:solidFill>
                  <a:srgbClr val="FF6600"/>
                </a:solidFill>
                <a:latin typeface="Bookman Old Style" pitchFamily="18" charset="0"/>
              </a:rPr>
              <a:t>CITRA DIGITAL</a:t>
            </a:r>
            <a:r>
              <a:rPr lang="en-US" sz="4800">
                <a:latin typeface="Bookman Old Style" pitchFamily="18" charset="0"/>
              </a:rPr>
              <a:t> </a:t>
            </a:r>
          </a:p>
        </p:txBody>
      </p:sp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685800" y="1412776"/>
            <a:ext cx="76962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en-US" sz="3200" dirty="0">
                <a:solidFill>
                  <a:srgbClr val="0000FF"/>
                </a:solidFill>
              </a:rPr>
              <a:t>Citra</a:t>
            </a:r>
            <a:r>
              <a:rPr lang="en-US" sz="3200" dirty="0"/>
              <a:t> </a:t>
            </a:r>
            <a:r>
              <a:rPr lang="en-US" sz="3200" dirty="0" err="1"/>
              <a:t>adalah</a:t>
            </a:r>
            <a:r>
              <a:rPr lang="en-US" sz="3200" dirty="0"/>
              <a:t> </a:t>
            </a:r>
            <a:r>
              <a:rPr lang="en-US" sz="3200" dirty="0" err="1"/>
              <a:t>suatu</a:t>
            </a:r>
            <a:r>
              <a:rPr lang="en-US" sz="3200" dirty="0"/>
              <a:t> </a:t>
            </a:r>
            <a:r>
              <a:rPr lang="en-US" sz="3200" dirty="0" err="1"/>
              <a:t>representasi</a:t>
            </a:r>
            <a:r>
              <a:rPr lang="en-US" sz="3200" dirty="0"/>
              <a:t> (</a:t>
            </a:r>
            <a:r>
              <a:rPr lang="en-US" sz="3200" dirty="0" err="1"/>
              <a:t>gambaran</a:t>
            </a:r>
            <a:r>
              <a:rPr lang="en-US" sz="3200" dirty="0"/>
              <a:t>), </a:t>
            </a:r>
            <a:r>
              <a:rPr lang="en-US" sz="3200" dirty="0" err="1"/>
              <a:t>kemiripan</a:t>
            </a:r>
            <a:r>
              <a:rPr lang="en-US" sz="3200" dirty="0"/>
              <a:t>,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imitasi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suatu</a:t>
            </a:r>
            <a:r>
              <a:rPr lang="en-US" sz="3200" dirty="0"/>
              <a:t> </a:t>
            </a:r>
            <a:r>
              <a:rPr lang="en-US" sz="3200" dirty="0" err="1"/>
              <a:t>obyek</a:t>
            </a:r>
            <a:r>
              <a:rPr lang="en-US" sz="3200" dirty="0"/>
              <a:t>. </a:t>
            </a:r>
          </a:p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en-US" sz="3200" dirty="0" err="1"/>
              <a:t>Contoh</a:t>
            </a:r>
            <a:r>
              <a:rPr lang="en-US" sz="3200" dirty="0"/>
              <a:t> </a:t>
            </a:r>
            <a:r>
              <a:rPr lang="en-US" sz="3200" dirty="0" err="1"/>
              <a:t>poto</a:t>
            </a:r>
            <a:r>
              <a:rPr lang="en-US" sz="3200" dirty="0"/>
              <a:t> </a:t>
            </a:r>
            <a:r>
              <a:rPr lang="en-US" sz="3200" dirty="0" err="1"/>
              <a:t>bangunan</a:t>
            </a:r>
            <a:r>
              <a:rPr lang="en-US" sz="3200" dirty="0"/>
              <a:t> </a:t>
            </a:r>
            <a:r>
              <a:rPr lang="en-US" sz="3200" dirty="0" err="1"/>
              <a:t>kampus</a:t>
            </a:r>
            <a:r>
              <a:rPr lang="en-US" sz="3200" dirty="0"/>
              <a:t> FT BJM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</a:pPr>
            <a:r>
              <a:rPr lang="en-US" sz="3200" dirty="0" err="1"/>
              <a:t>Warna</a:t>
            </a:r>
            <a:r>
              <a:rPr lang="en-US" sz="3200" dirty="0"/>
              <a:t> bangunan:abu2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</a:pPr>
            <a:r>
              <a:rPr lang="en-US" sz="3200" dirty="0" err="1"/>
              <a:t>Bentuk</a:t>
            </a:r>
            <a:r>
              <a:rPr lang="en-US" sz="3200" dirty="0"/>
              <a:t>: …</a:t>
            </a:r>
          </a:p>
        </p:txBody>
      </p:sp>
    </p:spTree>
    <p:extLst>
      <p:ext uri="{BB962C8B-B14F-4D97-AF65-F5344CB8AC3E}">
        <p14:creationId xmlns:p14="http://schemas.microsoft.com/office/powerpoint/2010/main" val="270320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67000" y="0"/>
            <a:ext cx="3276600" cy="914400"/>
          </a:xfrm>
        </p:spPr>
        <p:txBody>
          <a:bodyPr/>
          <a:lstStyle/>
          <a:p>
            <a:pPr eaLnBrk="1" hangingPunct="1"/>
            <a:r>
              <a:rPr lang="id-ID" b="1">
                <a:solidFill>
                  <a:srgbClr val="FF3300"/>
                </a:solidFill>
              </a:rPr>
              <a:t>Sampling</a:t>
            </a:r>
            <a:r>
              <a:rPr lang="en-US">
                <a:solidFill>
                  <a:srgbClr val="FF3300"/>
                </a:solidFill>
              </a:rPr>
              <a:t>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838200"/>
            <a:ext cx="8229600" cy="182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s-ES"/>
              <a:t>   </a:t>
            </a:r>
            <a:r>
              <a:rPr lang="es-ES" sz="2400">
                <a:solidFill>
                  <a:srgbClr val="0000FF"/>
                </a:solidFill>
                <a:latin typeface="Bookman Old Style" pitchFamily="18" charset="0"/>
              </a:rPr>
              <a:t>Sampling adalah transformasi citra kontinu menjadi citra digital dengan cara membagi </a:t>
            </a:r>
            <a:r>
              <a:rPr lang="id-ID" sz="2400">
                <a:solidFill>
                  <a:srgbClr val="0000FF"/>
                </a:solidFill>
                <a:latin typeface="Bookman Old Style" pitchFamily="18" charset="0"/>
              </a:rPr>
              <a:t>citra analog (kontinu) menjadi </a:t>
            </a:r>
            <a:r>
              <a:rPr lang="id-ID" sz="2400" i="1">
                <a:solidFill>
                  <a:srgbClr val="0000FF"/>
                </a:solidFill>
                <a:latin typeface="Bookman Old Style" pitchFamily="18" charset="0"/>
              </a:rPr>
              <a:t>M  </a:t>
            </a:r>
            <a:r>
              <a:rPr lang="id-ID" sz="2400">
                <a:solidFill>
                  <a:srgbClr val="0000FF"/>
                </a:solidFill>
                <a:latin typeface="Bookman Old Style" pitchFamily="18" charset="0"/>
              </a:rPr>
              <a:t>kolom dan </a:t>
            </a:r>
            <a:r>
              <a:rPr lang="id-ID" sz="2400" i="1">
                <a:solidFill>
                  <a:srgbClr val="0000FF"/>
                </a:solidFill>
                <a:latin typeface="Bookman Old Style" pitchFamily="18" charset="0"/>
              </a:rPr>
              <a:t>N </a:t>
            </a:r>
            <a:r>
              <a:rPr lang="id-ID" sz="2400">
                <a:solidFill>
                  <a:srgbClr val="0000FF"/>
                </a:solidFill>
                <a:latin typeface="Bookman Old Style" pitchFamily="18" charset="0"/>
              </a:rPr>
              <a:t> baris sehingga menjadi citra diskrit.</a:t>
            </a:r>
            <a:r>
              <a:rPr lang="id-ID" sz="2400">
                <a:latin typeface="Bookman Old Style" pitchFamily="18" charset="0"/>
              </a:rPr>
              <a:t> </a:t>
            </a:r>
            <a:endParaRPr lang="en-US" sz="2400">
              <a:latin typeface="Bookman Old Style" pitchFamily="18" charset="0"/>
            </a:endParaRP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/>
          <a:srcRect b="18571"/>
          <a:stretch>
            <a:fillRect/>
          </a:stretch>
        </p:blipFill>
        <p:spPr bwMode="auto">
          <a:xfrm>
            <a:off x="2976563" y="3581400"/>
            <a:ext cx="4948237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3954463"/>
            <a:ext cx="1649413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5181600" y="2819400"/>
            <a:ext cx="3962400" cy="1489075"/>
            <a:chOff x="3264" y="1776"/>
            <a:chExt cx="2496" cy="938"/>
          </a:xfrm>
        </p:grpSpPr>
        <p:sp>
          <p:nvSpPr>
            <p:cNvPr id="24583" name="Text Box 7"/>
            <p:cNvSpPr txBox="1">
              <a:spLocks noChangeArrowheads="1"/>
            </p:cNvSpPr>
            <p:nvPr/>
          </p:nvSpPr>
          <p:spPr bwMode="auto">
            <a:xfrm>
              <a:off x="3264" y="1776"/>
              <a:ext cx="2496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/>
                <a:t>Sebagian informasi yang hilang</a:t>
              </a:r>
            </a:p>
          </p:txBody>
        </p:sp>
        <p:sp>
          <p:nvSpPr>
            <p:cNvPr id="24584" name="Line 15"/>
            <p:cNvSpPr>
              <a:spLocks noChangeShapeType="1"/>
            </p:cNvSpPr>
            <p:nvPr/>
          </p:nvSpPr>
          <p:spPr bwMode="auto">
            <a:xfrm>
              <a:off x="3770" y="204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24585" name="Line 16"/>
            <p:cNvSpPr>
              <a:spLocks noChangeShapeType="1"/>
            </p:cNvSpPr>
            <p:nvPr/>
          </p:nvSpPr>
          <p:spPr bwMode="auto">
            <a:xfrm>
              <a:off x="4163" y="204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id-ID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351704"/>
            <a:ext cx="4415237" cy="3013400"/>
          </a:xfrm>
          <a:prstGeom prst="rect">
            <a:avLst/>
          </a:prstGeom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0" y="1157524"/>
            <a:ext cx="2160241" cy="278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>
          <a:xfrm>
            <a:off x="4139952" y="188640"/>
            <a:ext cx="1944216" cy="1728192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0"/>
          </p:cNvCxnSpPr>
          <p:nvPr/>
        </p:nvCxnSpPr>
        <p:spPr>
          <a:xfrm flipH="1">
            <a:off x="1619672" y="188640"/>
            <a:ext cx="3492388" cy="144016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763688" y="2030288"/>
            <a:ext cx="3492388" cy="144016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14" idx="0"/>
          </p:cNvCxnSpPr>
          <p:nvPr/>
        </p:nvCxnSpPr>
        <p:spPr>
          <a:xfrm>
            <a:off x="1277633" y="1135632"/>
            <a:ext cx="3097545" cy="285645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14" idx="2"/>
          </p:cNvCxnSpPr>
          <p:nvPr/>
        </p:nvCxnSpPr>
        <p:spPr>
          <a:xfrm flipV="1">
            <a:off x="1763688" y="3079896"/>
            <a:ext cx="2611490" cy="792041"/>
          </a:xfrm>
          <a:prstGeom prst="line">
            <a:avLst/>
          </a:pr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0800000">
            <a:off x="4021005" y="3079896"/>
            <a:ext cx="708346" cy="912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245" y="3535992"/>
            <a:ext cx="2390775" cy="204787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95667" y="2460338"/>
            <a:ext cx="2839571" cy="2731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46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/>
          <a:srcRect l="31771" t="49167" r="28645" b="23733"/>
          <a:stretch>
            <a:fillRect/>
          </a:stretch>
        </p:blipFill>
        <p:spPr bwMode="auto">
          <a:xfrm>
            <a:off x="1643042" y="2000240"/>
            <a:ext cx="667815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76200"/>
            <a:ext cx="8229600" cy="944563"/>
          </a:xfrm>
        </p:spPr>
        <p:txBody>
          <a:bodyPr/>
          <a:lstStyle/>
          <a:p>
            <a:pPr marL="838200" indent="-838200" eaLnBrk="1" hangingPunct="1"/>
            <a:r>
              <a:rPr lang="id-ID" b="1">
                <a:solidFill>
                  <a:srgbClr val="FF3300"/>
                </a:solidFill>
                <a:latin typeface="Bookman Old Style" pitchFamily="18" charset="0"/>
              </a:rPr>
              <a:t>Kuantisasi</a:t>
            </a:r>
            <a:endParaRPr lang="en-US" b="1">
              <a:solidFill>
                <a:srgbClr val="FF3300"/>
              </a:solidFill>
              <a:latin typeface="Bookman Old Style" pitchFamily="18" charset="0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838200"/>
            <a:ext cx="8229600" cy="1600200"/>
          </a:xfrm>
        </p:spPr>
        <p:txBody>
          <a:bodyPr/>
          <a:lstStyle/>
          <a:p>
            <a:pPr eaLnBrk="1" hangingPunct="1"/>
            <a:r>
              <a:rPr lang="id-ID">
                <a:solidFill>
                  <a:srgbClr val="0000FF"/>
                </a:solidFill>
              </a:rPr>
              <a:t>Transformasi intensitas analog yang bersifat kontinu ke daerah intensitas diskrit disebut </a:t>
            </a:r>
            <a:r>
              <a:rPr lang="id-ID" b="1">
                <a:solidFill>
                  <a:srgbClr val="0000FF"/>
                </a:solidFill>
              </a:rPr>
              <a:t>kuantisasi</a:t>
            </a:r>
            <a:r>
              <a:rPr lang="id-ID">
                <a:solidFill>
                  <a:srgbClr val="0000FF"/>
                </a:solidFill>
              </a:rPr>
              <a:t>.</a:t>
            </a:r>
            <a:r>
              <a:rPr lang="id-ID"/>
              <a:t> </a:t>
            </a:r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438650" y="3124200"/>
            <a:ext cx="4552950" cy="2452688"/>
            <a:chOff x="4110" y="5856"/>
            <a:chExt cx="4890" cy="3144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110" y="5856"/>
              <a:ext cx="4890" cy="540"/>
              <a:chOff x="4035" y="3240"/>
              <a:chExt cx="4890" cy="540"/>
            </a:xfrm>
          </p:grpSpPr>
          <p:sp>
            <p:nvSpPr>
              <p:cNvPr id="25614" name="Text Box 6"/>
              <p:cNvSpPr txBox="1">
                <a:spLocks noChangeArrowheads="1"/>
              </p:cNvSpPr>
              <p:nvPr/>
            </p:nvSpPr>
            <p:spPr bwMode="auto">
              <a:xfrm>
                <a:off x="4035" y="3240"/>
                <a:ext cx="465" cy="54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 b="1"/>
                  <a:t>0</a:t>
                </a:r>
                <a:endParaRPr lang="en-US"/>
              </a:p>
            </p:txBody>
          </p:sp>
          <p:sp>
            <p:nvSpPr>
              <p:cNvPr id="25615" name="Text Box 7"/>
              <p:cNvSpPr txBox="1">
                <a:spLocks noChangeArrowheads="1"/>
              </p:cNvSpPr>
              <p:nvPr/>
            </p:nvSpPr>
            <p:spPr bwMode="auto">
              <a:xfrm>
                <a:off x="4530" y="3240"/>
                <a:ext cx="540" cy="540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 b="1">
                    <a:solidFill>
                      <a:srgbClr val="FFFFFF"/>
                    </a:solidFill>
                  </a:rPr>
                  <a:t>1</a:t>
                </a:r>
                <a:endParaRPr lang="en-US"/>
              </a:p>
            </p:txBody>
          </p:sp>
          <p:sp>
            <p:nvSpPr>
              <p:cNvPr id="25616" name="Text Box 8"/>
              <p:cNvSpPr txBox="1">
                <a:spLocks noChangeArrowheads="1"/>
              </p:cNvSpPr>
              <p:nvPr/>
            </p:nvSpPr>
            <p:spPr bwMode="auto">
              <a:xfrm>
                <a:off x="5100" y="3240"/>
                <a:ext cx="540" cy="540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 b="1">
                    <a:solidFill>
                      <a:srgbClr val="FFFFFF"/>
                    </a:solidFill>
                  </a:rPr>
                  <a:t>2</a:t>
                </a:r>
                <a:endParaRPr lang="en-US"/>
              </a:p>
            </p:txBody>
          </p:sp>
          <p:sp>
            <p:nvSpPr>
              <p:cNvPr id="25617" name="Text Box 9"/>
              <p:cNvSpPr txBox="1">
                <a:spLocks noChangeArrowheads="1"/>
              </p:cNvSpPr>
              <p:nvPr/>
            </p:nvSpPr>
            <p:spPr bwMode="auto">
              <a:xfrm>
                <a:off x="7530" y="3240"/>
                <a:ext cx="705" cy="540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 b="1"/>
                  <a:t>6</a:t>
                </a:r>
                <a:endParaRPr lang="en-US"/>
              </a:p>
            </p:txBody>
          </p:sp>
          <p:sp>
            <p:nvSpPr>
              <p:cNvPr id="25618" name="Text Box 10"/>
              <p:cNvSpPr txBox="1">
                <a:spLocks noChangeArrowheads="1"/>
              </p:cNvSpPr>
              <p:nvPr/>
            </p:nvSpPr>
            <p:spPr bwMode="auto">
              <a:xfrm>
                <a:off x="6810" y="3240"/>
                <a:ext cx="750" cy="540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 b="1"/>
                  <a:t>5</a:t>
                </a:r>
                <a:endParaRPr lang="en-US"/>
              </a:p>
            </p:txBody>
          </p:sp>
          <p:sp>
            <p:nvSpPr>
              <p:cNvPr id="25619" name="Text Box 11"/>
              <p:cNvSpPr txBox="1">
                <a:spLocks noChangeArrowheads="1"/>
              </p:cNvSpPr>
              <p:nvPr/>
            </p:nvSpPr>
            <p:spPr bwMode="auto">
              <a:xfrm>
                <a:off x="6240" y="3240"/>
                <a:ext cx="540" cy="5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 b="1">
                    <a:solidFill>
                      <a:srgbClr val="FFFFFF"/>
                    </a:solidFill>
                  </a:rPr>
                  <a:t>4</a:t>
                </a:r>
                <a:endParaRPr lang="en-US"/>
              </a:p>
            </p:txBody>
          </p:sp>
          <p:sp>
            <p:nvSpPr>
              <p:cNvPr id="25620" name="Text Box 12"/>
              <p:cNvSpPr txBox="1">
                <a:spLocks noChangeArrowheads="1"/>
              </p:cNvSpPr>
              <p:nvPr/>
            </p:nvSpPr>
            <p:spPr bwMode="auto">
              <a:xfrm>
                <a:off x="5670" y="3240"/>
                <a:ext cx="540" cy="540"/>
              </a:xfrm>
              <a:prstGeom prst="rect">
                <a:avLst/>
              </a:prstGeom>
              <a:solidFill>
                <a:srgbClr val="B2B2B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 b="1">
                    <a:solidFill>
                      <a:srgbClr val="FFFFFF"/>
                    </a:solidFill>
                  </a:rPr>
                  <a:t>3</a:t>
                </a:r>
                <a:endParaRPr lang="en-US"/>
              </a:p>
            </p:txBody>
          </p:sp>
          <p:sp>
            <p:nvSpPr>
              <p:cNvPr id="25621" name="Text Box 13"/>
              <p:cNvSpPr txBox="1">
                <a:spLocks noChangeArrowheads="1"/>
              </p:cNvSpPr>
              <p:nvPr/>
            </p:nvSpPr>
            <p:spPr bwMode="auto">
              <a:xfrm>
                <a:off x="8235" y="3240"/>
                <a:ext cx="690" cy="5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 b="1"/>
                  <a:t>7</a:t>
                </a:r>
                <a:endParaRPr lang="en-US"/>
              </a:p>
            </p:txBody>
          </p:sp>
        </p:grpSp>
        <p:pic>
          <p:nvPicPr>
            <p:cNvPr id="25608" name="Picture 14"/>
            <p:cNvPicPr>
              <a:picLocks noChangeAspect="1" noChangeArrowheads="1"/>
            </p:cNvPicPr>
            <p:nvPr/>
          </p:nvPicPr>
          <p:blipFill>
            <a:blip r:embed="rId2"/>
            <a:srcRect l="43755" r="20695" b="20732"/>
            <a:stretch>
              <a:fillRect/>
            </a:stretch>
          </p:blipFill>
          <p:spPr bwMode="auto">
            <a:xfrm>
              <a:off x="5220" y="6660"/>
              <a:ext cx="2340" cy="2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09" name="Line 15"/>
            <p:cNvSpPr>
              <a:spLocks noChangeShapeType="1"/>
            </p:cNvSpPr>
            <p:nvPr/>
          </p:nvSpPr>
          <p:spPr bwMode="auto">
            <a:xfrm>
              <a:off x="4320" y="6300"/>
              <a:ext cx="1080" cy="10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25610" name="Line 16"/>
            <p:cNvSpPr>
              <a:spLocks noChangeShapeType="1"/>
            </p:cNvSpPr>
            <p:nvPr/>
          </p:nvSpPr>
          <p:spPr bwMode="auto">
            <a:xfrm>
              <a:off x="5400" y="6300"/>
              <a:ext cx="540" cy="12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25611" name="Line 17"/>
            <p:cNvSpPr>
              <a:spLocks noChangeShapeType="1"/>
            </p:cNvSpPr>
            <p:nvPr/>
          </p:nvSpPr>
          <p:spPr bwMode="auto">
            <a:xfrm flipH="1">
              <a:off x="6300" y="6300"/>
              <a:ext cx="360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25612" name="Line 18"/>
            <p:cNvSpPr>
              <a:spLocks noChangeShapeType="1"/>
            </p:cNvSpPr>
            <p:nvPr/>
          </p:nvSpPr>
          <p:spPr bwMode="auto">
            <a:xfrm flipH="1">
              <a:off x="6120" y="6300"/>
              <a:ext cx="1260" cy="1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25613" name="Line 19"/>
            <p:cNvSpPr>
              <a:spLocks noChangeShapeType="1"/>
            </p:cNvSpPr>
            <p:nvPr/>
          </p:nvSpPr>
          <p:spPr bwMode="auto">
            <a:xfrm flipH="1">
              <a:off x="7200" y="6120"/>
              <a:ext cx="1260" cy="10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id-ID"/>
            </a:p>
          </p:txBody>
        </p:sp>
      </p:grpSp>
      <p:pic>
        <p:nvPicPr>
          <p:cNvPr id="12309" name="Picture 21"/>
          <p:cNvPicPr>
            <a:picLocks noChangeAspect="1" noChangeArrowheads="1"/>
          </p:cNvPicPr>
          <p:nvPr/>
        </p:nvPicPr>
        <p:blipFill>
          <a:blip r:embed="rId3"/>
          <a:srcRect b="18571"/>
          <a:stretch>
            <a:fillRect/>
          </a:stretch>
        </p:blipFill>
        <p:spPr bwMode="auto">
          <a:xfrm>
            <a:off x="381000" y="3733800"/>
            <a:ext cx="433863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11" name="AutoShape 23"/>
          <p:cNvSpPr>
            <a:spLocks noChangeArrowheads="1"/>
          </p:cNvSpPr>
          <p:nvPr/>
        </p:nvSpPr>
        <p:spPr bwMode="auto">
          <a:xfrm>
            <a:off x="4724400" y="4495800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 l="32813" t="28333" r="30208" b="14166"/>
          <a:stretch>
            <a:fillRect/>
          </a:stretch>
        </p:blipFill>
        <p:spPr bwMode="auto">
          <a:xfrm>
            <a:off x="2143108" y="785794"/>
            <a:ext cx="5072098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2362200"/>
            <a:ext cx="4572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04800" y="1676400"/>
            <a:ext cx="4552950" cy="2452688"/>
            <a:chOff x="4110" y="5856"/>
            <a:chExt cx="4890" cy="3144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4110" y="5856"/>
              <a:ext cx="4890" cy="540"/>
              <a:chOff x="4035" y="3240"/>
              <a:chExt cx="4890" cy="540"/>
            </a:xfrm>
          </p:grpSpPr>
          <p:sp>
            <p:nvSpPr>
              <p:cNvPr id="26636" name="Text Box 8"/>
              <p:cNvSpPr txBox="1">
                <a:spLocks noChangeArrowheads="1"/>
              </p:cNvSpPr>
              <p:nvPr/>
            </p:nvSpPr>
            <p:spPr bwMode="auto">
              <a:xfrm>
                <a:off x="4035" y="3240"/>
                <a:ext cx="465" cy="540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 b="1"/>
                  <a:t>0</a:t>
                </a:r>
                <a:endParaRPr lang="en-US"/>
              </a:p>
            </p:txBody>
          </p:sp>
          <p:sp>
            <p:nvSpPr>
              <p:cNvPr id="26637" name="Text Box 9"/>
              <p:cNvSpPr txBox="1">
                <a:spLocks noChangeArrowheads="1"/>
              </p:cNvSpPr>
              <p:nvPr/>
            </p:nvSpPr>
            <p:spPr bwMode="auto">
              <a:xfrm>
                <a:off x="4530" y="3240"/>
                <a:ext cx="540" cy="540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 b="1">
                    <a:solidFill>
                      <a:srgbClr val="FFFFFF"/>
                    </a:solidFill>
                  </a:rPr>
                  <a:t>1</a:t>
                </a:r>
                <a:endParaRPr lang="en-US"/>
              </a:p>
            </p:txBody>
          </p:sp>
          <p:sp>
            <p:nvSpPr>
              <p:cNvPr id="26638" name="Text Box 10"/>
              <p:cNvSpPr txBox="1">
                <a:spLocks noChangeArrowheads="1"/>
              </p:cNvSpPr>
              <p:nvPr/>
            </p:nvSpPr>
            <p:spPr bwMode="auto">
              <a:xfrm>
                <a:off x="5100" y="3240"/>
                <a:ext cx="540" cy="540"/>
              </a:xfrm>
              <a:prstGeom prst="rect">
                <a:avLst/>
              </a:prstGeom>
              <a:solidFill>
                <a:srgbClr val="96969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 b="1">
                    <a:solidFill>
                      <a:srgbClr val="FFFFFF"/>
                    </a:solidFill>
                  </a:rPr>
                  <a:t>2</a:t>
                </a:r>
                <a:endParaRPr lang="en-US"/>
              </a:p>
            </p:txBody>
          </p:sp>
          <p:sp>
            <p:nvSpPr>
              <p:cNvPr id="26639" name="Text Box 11"/>
              <p:cNvSpPr txBox="1">
                <a:spLocks noChangeArrowheads="1"/>
              </p:cNvSpPr>
              <p:nvPr/>
            </p:nvSpPr>
            <p:spPr bwMode="auto">
              <a:xfrm>
                <a:off x="7530" y="3240"/>
                <a:ext cx="705" cy="540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 b="1"/>
                  <a:t>6</a:t>
                </a:r>
                <a:endParaRPr lang="en-US"/>
              </a:p>
            </p:txBody>
          </p:sp>
          <p:sp>
            <p:nvSpPr>
              <p:cNvPr id="26640" name="Text Box 12"/>
              <p:cNvSpPr txBox="1">
                <a:spLocks noChangeArrowheads="1"/>
              </p:cNvSpPr>
              <p:nvPr/>
            </p:nvSpPr>
            <p:spPr bwMode="auto">
              <a:xfrm>
                <a:off x="6810" y="3240"/>
                <a:ext cx="750" cy="540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 b="1"/>
                  <a:t>5</a:t>
                </a:r>
                <a:endParaRPr lang="en-US"/>
              </a:p>
            </p:txBody>
          </p:sp>
          <p:sp>
            <p:nvSpPr>
              <p:cNvPr id="26641" name="Text Box 13"/>
              <p:cNvSpPr txBox="1">
                <a:spLocks noChangeArrowheads="1"/>
              </p:cNvSpPr>
              <p:nvPr/>
            </p:nvSpPr>
            <p:spPr bwMode="auto">
              <a:xfrm>
                <a:off x="6240" y="3240"/>
                <a:ext cx="540" cy="54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 b="1">
                    <a:solidFill>
                      <a:srgbClr val="FFFFFF"/>
                    </a:solidFill>
                  </a:rPr>
                  <a:t>4</a:t>
                </a:r>
                <a:endParaRPr lang="en-US"/>
              </a:p>
            </p:txBody>
          </p:sp>
          <p:sp>
            <p:nvSpPr>
              <p:cNvPr id="26642" name="Text Box 14"/>
              <p:cNvSpPr txBox="1">
                <a:spLocks noChangeArrowheads="1"/>
              </p:cNvSpPr>
              <p:nvPr/>
            </p:nvSpPr>
            <p:spPr bwMode="auto">
              <a:xfrm>
                <a:off x="5670" y="3240"/>
                <a:ext cx="540" cy="540"/>
              </a:xfrm>
              <a:prstGeom prst="rect">
                <a:avLst/>
              </a:prstGeom>
              <a:solidFill>
                <a:srgbClr val="B2B2B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 b="1">
                    <a:solidFill>
                      <a:srgbClr val="FFFFFF"/>
                    </a:solidFill>
                  </a:rPr>
                  <a:t>3</a:t>
                </a:r>
                <a:endParaRPr lang="en-US"/>
              </a:p>
            </p:txBody>
          </p:sp>
          <p:sp>
            <p:nvSpPr>
              <p:cNvPr id="26643" name="Text Box 15"/>
              <p:cNvSpPr txBox="1">
                <a:spLocks noChangeArrowheads="1"/>
              </p:cNvSpPr>
              <p:nvPr/>
            </p:nvSpPr>
            <p:spPr bwMode="auto">
              <a:xfrm>
                <a:off x="8235" y="3240"/>
                <a:ext cx="690" cy="5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1400" b="1"/>
                  <a:t>7</a:t>
                </a:r>
                <a:endParaRPr lang="en-US"/>
              </a:p>
            </p:txBody>
          </p:sp>
        </p:grpSp>
        <p:pic>
          <p:nvPicPr>
            <p:cNvPr id="26630" name="Picture 16"/>
            <p:cNvPicPr>
              <a:picLocks noChangeAspect="1" noChangeArrowheads="1"/>
            </p:cNvPicPr>
            <p:nvPr/>
          </p:nvPicPr>
          <p:blipFill>
            <a:blip r:embed="rId4"/>
            <a:srcRect l="43755" r="20695" b="20732"/>
            <a:stretch>
              <a:fillRect/>
            </a:stretch>
          </p:blipFill>
          <p:spPr bwMode="auto">
            <a:xfrm>
              <a:off x="5220" y="6660"/>
              <a:ext cx="2340" cy="2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31" name="Line 17"/>
            <p:cNvSpPr>
              <a:spLocks noChangeShapeType="1"/>
            </p:cNvSpPr>
            <p:nvPr/>
          </p:nvSpPr>
          <p:spPr bwMode="auto">
            <a:xfrm>
              <a:off x="4320" y="6300"/>
              <a:ext cx="1080" cy="10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26632" name="Line 18"/>
            <p:cNvSpPr>
              <a:spLocks noChangeShapeType="1"/>
            </p:cNvSpPr>
            <p:nvPr/>
          </p:nvSpPr>
          <p:spPr bwMode="auto">
            <a:xfrm>
              <a:off x="5400" y="6300"/>
              <a:ext cx="540" cy="12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26633" name="Line 19"/>
            <p:cNvSpPr>
              <a:spLocks noChangeShapeType="1"/>
            </p:cNvSpPr>
            <p:nvPr/>
          </p:nvSpPr>
          <p:spPr bwMode="auto">
            <a:xfrm flipH="1">
              <a:off x="6300" y="6300"/>
              <a:ext cx="360" cy="14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26634" name="Line 20"/>
            <p:cNvSpPr>
              <a:spLocks noChangeShapeType="1"/>
            </p:cNvSpPr>
            <p:nvPr/>
          </p:nvSpPr>
          <p:spPr bwMode="auto">
            <a:xfrm flipH="1">
              <a:off x="6120" y="6300"/>
              <a:ext cx="1260" cy="1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id-ID"/>
            </a:p>
          </p:txBody>
        </p:sp>
        <p:sp>
          <p:nvSpPr>
            <p:cNvPr id="26635" name="Line 21"/>
            <p:cNvSpPr>
              <a:spLocks noChangeShapeType="1"/>
            </p:cNvSpPr>
            <p:nvPr/>
          </p:nvSpPr>
          <p:spPr bwMode="auto">
            <a:xfrm flipH="1">
              <a:off x="7200" y="6120"/>
              <a:ext cx="1260" cy="10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id-ID"/>
            </a:p>
          </p:txBody>
        </p:sp>
      </p:grpSp>
      <p:sp>
        <p:nvSpPr>
          <p:cNvPr id="26628" name="Rectangle 2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marL="838200" indent="-838200" eaLnBrk="1" hangingPunct="1"/>
            <a:r>
              <a:rPr lang="id-ID" b="1">
                <a:solidFill>
                  <a:srgbClr val="FF3300"/>
                </a:solidFill>
                <a:latin typeface="Bookman Old Style" pitchFamily="18" charset="0"/>
              </a:rPr>
              <a:t>Kuantisasi</a:t>
            </a:r>
            <a:endParaRPr lang="en-US" b="1">
              <a:solidFill>
                <a:srgbClr val="FF330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295400"/>
            <a:ext cx="6934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ctangle 8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marL="838200" indent="-838200" eaLnBrk="1" hangingPunct="1"/>
            <a:r>
              <a:rPr lang="id-ID" b="1">
                <a:solidFill>
                  <a:srgbClr val="FF3300"/>
                </a:solidFill>
                <a:latin typeface="Bookman Old Style" pitchFamily="18" charset="0"/>
              </a:rPr>
              <a:t>Kuantisasi</a:t>
            </a:r>
            <a:endParaRPr lang="en-US" b="1">
              <a:solidFill>
                <a:srgbClr val="FF330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marL="838200" indent="-838200" eaLnBrk="1" hangingPunct="1"/>
            <a:r>
              <a:rPr lang="id-ID" b="1">
                <a:solidFill>
                  <a:srgbClr val="FF3300"/>
                </a:solidFill>
                <a:latin typeface="Bookman Old Style" pitchFamily="18" charset="0"/>
              </a:rPr>
              <a:t>Kuantisasi</a:t>
            </a:r>
            <a:endParaRPr lang="en-US" b="1">
              <a:solidFill>
                <a:srgbClr val="FF3300"/>
              </a:solidFill>
              <a:latin typeface="Bookman Old Style" pitchFamily="18" charset="0"/>
            </a:endParaRPr>
          </a:p>
        </p:txBody>
      </p:sp>
      <p:pic>
        <p:nvPicPr>
          <p:cNvPr id="2867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371600"/>
            <a:ext cx="8534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marL="838200" indent="-838200" eaLnBrk="1" hangingPunct="1"/>
            <a:r>
              <a:rPr lang="id-ID" b="1">
                <a:solidFill>
                  <a:srgbClr val="FF3300"/>
                </a:solidFill>
                <a:latin typeface="Bookman Old Style" pitchFamily="18" charset="0"/>
              </a:rPr>
              <a:t>Resolusi</a:t>
            </a:r>
            <a:endParaRPr lang="en-US" b="1">
              <a:solidFill>
                <a:srgbClr val="FF3300"/>
              </a:solidFill>
              <a:latin typeface="Bookman Old Style" pitchFamily="18" charset="0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990600"/>
            <a:ext cx="8229600" cy="1828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ES" sz="2800" b="1" dirty="0" err="1">
                <a:solidFill>
                  <a:srgbClr val="0000FF"/>
                </a:solidFill>
              </a:rPr>
              <a:t>Resolusi</a:t>
            </a:r>
            <a:r>
              <a:rPr lang="es-ES" sz="2800" b="1" dirty="0">
                <a:solidFill>
                  <a:srgbClr val="0000FF"/>
                </a:solidFill>
              </a:rPr>
              <a:t> </a:t>
            </a:r>
            <a:r>
              <a:rPr lang="es-ES" sz="2800" b="1" dirty="0" err="1">
                <a:solidFill>
                  <a:srgbClr val="0000FF"/>
                </a:solidFill>
              </a:rPr>
              <a:t>spasial</a:t>
            </a:r>
            <a:r>
              <a:rPr lang="es-ES" sz="2800" dirty="0">
                <a:solidFill>
                  <a:srgbClr val="0000FF"/>
                </a:solidFill>
              </a:rPr>
              <a:t> </a:t>
            </a:r>
            <a:r>
              <a:rPr lang="es-ES" sz="2800" dirty="0" err="1">
                <a:solidFill>
                  <a:srgbClr val="0000FF"/>
                </a:solidFill>
              </a:rPr>
              <a:t>adalah</a:t>
            </a:r>
            <a:r>
              <a:rPr lang="es-ES" sz="2800" dirty="0">
                <a:solidFill>
                  <a:srgbClr val="0000FF"/>
                </a:solidFill>
              </a:rPr>
              <a:t> </a:t>
            </a:r>
            <a:r>
              <a:rPr lang="es-ES" sz="2800" dirty="0" err="1">
                <a:solidFill>
                  <a:srgbClr val="0000FF"/>
                </a:solidFill>
              </a:rPr>
              <a:t>ukuran</a:t>
            </a:r>
            <a:r>
              <a:rPr lang="es-ES" sz="2800" dirty="0">
                <a:solidFill>
                  <a:srgbClr val="0000FF"/>
                </a:solidFill>
              </a:rPr>
              <a:t> </a:t>
            </a:r>
            <a:r>
              <a:rPr lang="es-ES" sz="2800" dirty="0" err="1">
                <a:solidFill>
                  <a:srgbClr val="0000FF"/>
                </a:solidFill>
              </a:rPr>
              <a:t>halus</a:t>
            </a:r>
            <a:r>
              <a:rPr lang="es-ES" sz="2800" dirty="0">
                <a:solidFill>
                  <a:srgbClr val="0000FF"/>
                </a:solidFill>
              </a:rPr>
              <a:t> </a:t>
            </a:r>
            <a:r>
              <a:rPr lang="es-ES" sz="2800" dirty="0" err="1">
                <a:solidFill>
                  <a:srgbClr val="0000FF"/>
                </a:solidFill>
              </a:rPr>
              <a:t>atau</a:t>
            </a:r>
            <a:r>
              <a:rPr lang="es-ES" sz="2800" dirty="0">
                <a:solidFill>
                  <a:srgbClr val="0000FF"/>
                </a:solidFill>
              </a:rPr>
              <a:t> </a:t>
            </a:r>
            <a:r>
              <a:rPr lang="es-ES" sz="2800" dirty="0" err="1">
                <a:solidFill>
                  <a:srgbClr val="0000FF"/>
                </a:solidFill>
              </a:rPr>
              <a:t>kasarnya</a:t>
            </a:r>
            <a:r>
              <a:rPr lang="es-ES" sz="2800" dirty="0">
                <a:solidFill>
                  <a:srgbClr val="0000FF"/>
                </a:solidFill>
              </a:rPr>
              <a:t> </a:t>
            </a:r>
            <a:r>
              <a:rPr lang="es-ES" sz="2800" dirty="0" err="1">
                <a:solidFill>
                  <a:srgbClr val="0000FF"/>
                </a:solidFill>
              </a:rPr>
              <a:t>pembagian</a:t>
            </a:r>
            <a:r>
              <a:rPr lang="es-ES" sz="2800" dirty="0">
                <a:solidFill>
                  <a:srgbClr val="0000FF"/>
                </a:solidFill>
              </a:rPr>
              <a:t> </a:t>
            </a:r>
            <a:r>
              <a:rPr lang="es-ES" sz="2800" dirty="0" err="1">
                <a:solidFill>
                  <a:srgbClr val="0000FF"/>
                </a:solidFill>
              </a:rPr>
              <a:t>kisi-kisi</a:t>
            </a:r>
            <a:r>
              <a:rPr lang="es-ES" sz="2800" dirty="0">
                <a:solidFill>
                  <a:srgbClr val="0000FF"/>
                </a:solidFill>
              </a:rPr>
              <a:t> </a:t>
            </a:r>
            <a:r>
              <a:rPr lang="es-ES" sz="2800" dirty="0" err="1">
                <a:solidFill>
                  <a:srgbClr val="0000FF"/>
                </a:solidFill>
              </a:rPr>
              <a:t>baris</a:t>
            </a:r>
            <a:r>
              <a:rPr lang="es-ES" sz="2800" dirty="0">
                <a:solidFill>
                  <a:srgbClr val="0000FF"/>
                </a:solidFill>
              </a:rPr>
              <a:t> dan </a:t>
            </a:r>
            <a:r>
              <a:rPr lang="es-ES" sz="2800" dirty="0" err="1">
                <a:solidFill>
                  <a:srgbClr val="0000FF"/>
                </a:solidFill>
              </a:rPr>
              <a:t>kolom</a:t>
            </a:r>
            <a:r>
              <a:rPr lang="es-ES" sz="2800" dirty="0">
                <a:solidFill>
                  <a:srgbClr val="0000FF"/>
                </a:solidFill>
              </a:rPr>
              <a:t> pada </a:t>
            </a:r>
            <a:r>
              <a:rPr lang="es-ES" sz="2800" dirty="0" err="1">
                <a:solidFill>
                  <a:srgbClr val="0000FF"/>
                </a:solidFill>
              </a:rPr>
              <a:t>saat</a:t>
            </a:r>
            <a:r>
              <a:rPr lang="es-ES" sz="2800" dirty="0">
                <a:solidFill>
                  <a:srgbClr val="0000FF"/>
                </a:solidFill>
              </a:rPr>
              <a:t> </a:t>
            </a:r>
            <a:r>
              <a:rPr lang="es-ES" sz="2800" dirty="0" err="1">
                <a:solidFill>
                  <a:srgbClr val="0000FF"/>
                </a:solidFill>
              </a:rPr>
              <a:t>dilakukan</a:t>
            </a:r>
            <a:r>
              <a:rPr lang="es-ES" sz="2800" dirty="0">
                <a:solidFill>
                  <a:srgbClr val="0000FF"/>
                </a:solidFill>
              </a:rPr>
              <a:t> </a:t>
            </a:r>
            <a:r>
              <a:rPr lang="es-ES" sz="2800" dirty="0" err="1">
                <a:solidFill>
                  <a:srgbClr val="0000FF"/>
                </a:solidFill>
              </a:rPr>
              <a:t>sampling</a:t>
            </a:r>
            <a:r>
              <a:rPr lang="es-ES" sz="2800" dirty="0"/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s-ES" sz="2800" dirty="0" err="1">
                <a:solidFill>
                  <a:srgbClr val="0000FF"/>
                </a:solidFill>
              </a:rPr>
              <a:t>satuan</a:t>
            </a:r>
            <a:r>
              <a:rPr lang="es-ES" sz="2800" dirty="0">
                <a:solidFill>
                  <a:srgbClr val="0000FF"/>
                </a:solidFill>
              </a:rPr>
              <a:t> </a:t>
            </a:r>
            <a:r>
              <a:rPr lang="es-ES" sz="2800" dirty="0" err="1">
                <a:solidFill>
                  <a:srgbClr val="0000FF"/>
                </a:solidFill>
              </a:rPr>
              <a:t>resolusi</a:t>
            </a:r>
            <a:r>
              <a:rPr lang="es-ES" sz="2800" dirty="0">
                <a:solidFill>
                  <a:srgbClr val="0000FF"/>
                </a:solidFill>
              </a:rPr>
              <a:t> </a:t>
            </a:r>
            <a:r>
              <a:rPr lang="es-ES" sz="2800" dirty="0" err="1">
                <a:solidFill>
                  <a:srgbClr val="0000FF"/>
                </a:solidFill>
              </a:rPr>
              <a:t>ini</a:t>
            </a:r>
            <a:r>
              <a:rPr lang="es-ES" sz="2800" dirty="0">
                <a:solidFill>
                  <a:srgbClr val="0000FF"/>
                </a:solidFill>
              </a:rPr>
              <a:t> </a:t>
            </a:r>
            <a:r>
              <a:rPr lang="es-ES" sz="2800" dirty="0" err="1">
                <a:solidFill>
                  <a:srgbClr val="0000FF"/>
                </a:solidFill>
              </a:rPr>
              <a:t>adalah</a:t>
            </a:r>
            <a:r>
              <a:rPr lang="es-ES" sz="2800" dirty="0">
                <a:solidFill>
                  <a:srgbClr val="0000FF"/>
                </a:solidFill>
              </a:rPr>
              <a:t> dpi (</a:t>
            </a:r>
            <a:r>
              <a:rPr lang="es-ES" sz="2800" i="1" dirty="0" err="1">
                <a:solidFill>
                  <a:srgbClr val="0000FF"/>
                </a:solidFill>
              </a:rPr>
              <a:t>dot</a:t>
            </a:r>
            <a:r>
              <a:rPr lang="es-ES" sz="2800" i="1" dirty="0">
                <a:solidFill>
                  <a:srgbClr val="0000FF"/>
                </a:solidFill>
              </a:rPr>
              <a:t> per </a:t>
            </a:r>
            <a:r>
              <a:rPr lang="es-ES" sz="2800" i="1" dirty="0" err="1">
                <a:solidFill>
                  <a:srgbClr val="0000FF"/>
                </a:solidFill>
              </a:rPr>
              <a:t>inch</a:t>
            </a:r>
            <a:r>
              <a:rPr lang="es-ES" sz="2800" dirty="0">
                <a:solidFill>
                  <a:srgbClr val="0000FF"/>
                </a:solidFill>
              </a:rPr>
              <a:t>).</a:t>
            </a:r>
            <a:r>
              <a:rPr lang="es-ES" sz="2800" dirty="0"/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800" dirty="0"/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457200" y="3276600"/>
            <a:ext cx="8153400" cy="2667000"/>
            <a:chOff x="336" y="2160"/>
            <a:chExt cx="5136" cy="1680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384" y="2160"/>
              <a:ext cx="5088" cy="1248"/>
              <a:chOff x="1008" y="2352"/>
              <a:chExt cx="2952" cy="720"/>
            </a:xfrm>
          </p:grpSpPr>
          <p:pic>
            <p:nvPicPr>
              <p:cNvPr id="29703" name="Picture 15"/>
              <p:cNvPicPr>
                <a:picLocks noChangeAspect="1" noChangeArrowheads="1"/>
              </p:cNvPicPr>
              <p:nvPr/>
            </p:nvPicPr>
            <p:blipFill>
              <a:blip r:embed="rId2">
                <a:lum bright="6000" contrast="6000"/>
              </a:blip>
              <a:srcRect l="33333" t="25000" r="31250" b="30556"/>
              <a:stretch>
                <a:fillRect/>
              </a:stretch>
            </p:blipFill>
            <p:spPr bwMode="auto">
              <a:xfrm>
                <a:off x="1008" y="2352"/>
                <a:ext cx="720" cy="7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704" name="Picture 16"/>
              <p:cNvPicPr>
                <a:picLocks noChangeAspect="1" noChangeArrowheads="1"/>
              </p:cNvPicPr>
              <p:nvPr/>
            </p:nvPicPr>
            <p:blipFill>
              <a:blip r:embed="rId3">
                <a:lum bright="6000" contrast="6000"/>
              </a:blip>
              <a:srcRect/>
              <a:stretch>
                <a:fillRect/>
              </a:stretch>
            </p:blipFill>
            <p:spPr bwMode="auto">
              <a:xfrm>
                <a:off x="1728" y="2352"/>
                <a:ext cx="720" cy="7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705" name="Picture 17"/>
              <p:cNvPicPr>
                <a:picLocks noChangeAspect="1" noChangeArrowheads="1"/>
              </p:cNvPicPr>
              <p:nvPr/>
            </p:nvPicPr>
            <p:blipFill>
              <a:blip r:embed="rId4">
                <a:lum bright="6000" contrast="6000"/>
              </a:blip>
              <a:srcRect/>
              <a:stretch>
                <a:fillRect/>
              </a:stretch>
            </p:blipFill>
            <p:spPr bwMode="auto">
              <a:xfrm>
                <a:off x="3240" y="2352"/>
                <a:ext cx="720" cy="7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706" name="Picture 18"/>
              <p:cNvPicPr>
                <a:picLocks noChangeAspect="1" noChangeArrowheads="1"/>
              </p:cNvPicPr>
              <p:nvPr/>
            </p:nvPicPr>
            <p:blipFill>
              <a:blip r:embed="rId5">
                <a:lum bright="12000"/>
              </a:blip>
              <a:srcRect/>
              <a:stretch>
                <a:fillRect/>
              </a:stretch>
            </p:blipFill>
            <p:spPr bwMode="auto">
              <a:xfrm>
                <a:off x="2448" y="2352"/>
                <a:ext cx="768" cy="7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702" name="Text Box 19"/>
            <p:cNvSpPr txBox="1">
              <a:spLocks noChangeArrowheads="1"/>
            </p:cNvSpPr>
            <p:nvPr/>
          </p:nvSpPr>
          <p:spPr bwMode="auto">
            <a:xfrm>
              <a:off x="336" y="3456"/>
              <a:ext cx="5088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/>
                <a:t>      597 x 581	        200 x 194	              50 x 49		     30 x 29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62000"/>
            <a:ext cx="8229600" cy="2438400"/>
          </a:xfrm>
        </p:spPr>
        <p:txBody>
          <a:bodyPr/>
          <a:lstStyle/>
          <a:p>
            <a:pPr eaLnBrk="1" hangingPunct="1"/>
            <a:r>
              <a:rPr lang="es-ES" sz="2800" b="1">
                <a:solidFill>
                  <a:srgbClr val="0000FF"/>
                </a:solidFill>
              </a:rPr>
              <a:t>Resolusi kecemerlangan</a:t>
            </a:r>
            <a:r>
              <a:rPr lang="es-ES" sz="2800">
                <a:solidFill>
                  <a:srgbClr val="0000FF"/>
                </a:solidFill>
              </a:rPr>
              <a:t> (intensitas / brightness) atau biasanya disebut sebagai </a:t>
            </a:r>
            <a:r>
              <a:rPr lang="es-ES" sz="2800" b="1">
                <a:solidFill>
                  <a:srgbClr val="0000FF"/>
                </a:solidFill>
              </a:rPr>
              <a:t>kedalaman bit/ kedalaman warna </a:t>
            </a:r>
            <a:r>
              <a:rPr lang="es-ES" sz="2800">
                <a:solidFill>
                  <a:srgbClr val="0000FF"/>
                </a:solidFill>
              </a:rPr>
              <a:t>(</a:t>
            </a:r>
            <a:r>
              <a:rPr lang="en-US" sz="2800" i="1">
                <a:solidFill>
                  <a:srgbClr val="0000FF"/>
                </a:solidFill>
              </a:rPr>
              <a:t>Bit Depth</a:t>
            </a:r>
            <a:r>
              <a:rPr lang="en-US" sz="2800">
                <a:solidFill>
                  <a:srgbClr val="0000FF"/>
                </a:solidFill>
              </a:rPr>
              <a:t>) </a:t>
            </a:r>
            <a:r>
              <a:rPr lang="es-ES" sz="2800">
                <a:solidFill>
                  <a:srgbClr val="0000FF"/>
                </a:solidFill>
              </a:rPr>
              <a:t>adalah ukuran halus atau kasarnya pembagian tingkat gradasi warna saat dilakukan kuantisasi.</a:t>
            </a:r>
            <a:r>
              <a:rPr lang="es-ES">
                <a:solidFill>
                  <a:srgbClr val="0000FF"/>
                </a:solidFill>
              </a:rPr>
              <a:t> </a:t>
            </a:r>
            <a:endParaRPr lang="en-US">
              <a:solidFill>
                <a:srgbClr val="0000FF"/>
              </a:solidFill>
            </a:endParaRPr>
          </a:p>
        </p:txBody>
      </p:sp>
      <p:sp>
        <p:nvSpPr>
          <p:cNvPr id="30723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884238"/>
          </a:xfrm>
          <a:noFill/>
        </p:spPr>
        <p:txBody>
          <a:bodyPr/>
          <a:lstStyle/>
          <a:p>
            <a:pPr marL="838200" indent="-838200" eaLnBrk="1" hangingPunct="1"/>
            <a:r>
              <a:rPr lang="id-ID" b="1">
                <a:solidFill>
                  <a:srgbClr val="FF3300"/>
                </a:solidFill>
                <a:latin typeface="Bookman Old Style" pitchFamily="18" charset="0"/>
              </a:rPr>
              <a:t>Resolusi</a:t>
            </a:r>
            <a:endParaRPr lang="en-US" b="1">
              <a:solidFill>
                <a:srgbClr val="FF3300"/>
              </a:solidFill>
              <a:latin typeface="Bookman Old Style" pitchFamily="18" charset="0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85800" y="3595688"/>
            <a:ext cx="7848600" cy="2119312"/>
            <a:chOff x="432" y="1968"/>
            <a:chExt cx="4944" cy="1335"/>
          </a:xfrm>
        </p:grpSpPr>
        <p:grpSp>
          <p:nvGrpSpPr>
            <p:cNvPr id="3" name="Group 15"/>
            <p:cNvGrpSpPr>
              <a:grpSpLocks/>
            </p:cNvGrpSpPr>
            <p:nvPr/>
          </p:nvGrpSpPr>
          <p:grpSpPr bwMode="auto">
            <a:xfrm>
              <a:off x="432" y="1968"/>
              <a:ext cx="4920" cy="1008"/>
              <a:chOff x="840" y="2016"/>
              <a:chExt cx="3072" cy="609"/>
            </a:xfrm>
          </p:grpSpPr>
          <p:pic>
            <p:nvPicPr>
              <p:cNvPr id="30727" name="Picture 7"/>
              <p:cNvPicPr>
                <a:picLocks noChangeAspect="1" noChangeArrowheads="1"/>
              </p:cNvPicPr>
              <p:nvPr/>
            </p:nvPicPr>
            <p:blipFill>
              <a:blip r:embed="rId2">
                <a:lum bright="6000"/>
              </a:blip>
              <a:srcRect/>
              <a:stretch>
                <a:fillRect/>
              </a:stretch>
            </p:blipFill>
            <p:spPr bwMode="auto">
              <a:xfrm>
                <a:off x="840" y="2016"/>
                <a:ext cx="588" cy="6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728" name="Picture 8"/>
              <p:cNvPicPr>
                <a:picLocks noChangeAspect="1" noChangeArrowheads="1"/>
              </p:cNvPicPr>
              <p:nvPr/>
            </p:nvPicPr>
            <p:blipFill>
              <a:blip r:embed="rId3">
                <a:lum bright="6000"/>
              </a:blip>
              <a:srcRect/>
              <a:stretch>
                <a:fillRect/>
              </a:stretch>
            </p:blipFill>
            <p:spPr bwMode="auto">
              <a:xfrm>
                <a:off x="1428" y="2016"/>
                <a:ext cx="588" cy="6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729" name="Picture 9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016" y="2016"/>
                <a:ext cx="654" cy="6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730" name="Picture 10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670" y="2016"/>
                <a:ext cx="654" cy="6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731" name="Picture 11"/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biLevel thresh="50000"/>
              </a:blip>
              <a:srcRect/>
              <a:stretch>
                <a:fillRect/>
              </a:stretch>
            </p:blipFill>
            <p:spPr bwMode="auto">
              <a:xfrm>
                <a:off x="3324" y="2016"/>
                <a:ext cx="588" cy="6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732" name="Rectangle 12"/>
              <p:cNvSpPr>
                <a:spLocks noChangeArrowheads="1"/>
              </p:cNvSpPr>
              <p:nvPr/>
            </p:nvSpPr>
            <p:spPr bwMode="auto">
              <a:xfrm>
                <a:off x="3324" y="2016"/>
                <a:ext cx="588" cy="609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id-ID"/>
              </a:p>
            </p:txBody>
          </p:sp>
        </p:grpSp>
        <p:sp>
          <p:nvSpPr>
            <p:cNvPr id="30726" name="Text Box 16"/>
            <p:cNvSpPr txBox="1">
              <a:spLocks noChangeArrowheads="1"/>
            </p:cNvSpPr>
            <p:nvPr/>
          </p:nvSpPr>
          <p:spPr bwMode="auto">
            <a:xfrm>
              <a:off x="432" y="3072"/>
              <a:ext cx="494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     8 bit		7 bit	            5 bit	         2 bt                   1 bit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57200" y="304800"/>
            <a:ext cx="8153400" cy="990600"/>
          </a:xfrm>
        </p:spPr>
        <p:txBody>
          <a:bodyPr/>
          <a:lstStyle/>
          <a:p>
            <a:pPr eaLnBrk="1" hangingPunct="1"/>
            <a:r>
              <a:rPr lang="en-US" sz="4000">
                <a:solidFill>
                  <a:srgbClr val="FF6600"/>
                </a:solidFill>
                <a:latin typeface="Bookman Old Style" pitchFamily="18" charset="0"/>
              </a:rPr>
              <a:t>CITRA DIGITAL</a:t>
            </a:r>
            <a:r>
              <a:rPr lang="en-US" sz="4800">
                <a:latin typeface="Bookman Old Style" pitchFamily="18" charset="0"/>
              </a:rPr>
              <a:t> </a:t>
            </a:r>
          </a:p>
        </p:txBody>
      </p:sp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685800" y="1412776"/>
            <a:ext cx="7696200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en-US" sz="3200" dirty="0">
                <a:solidFill>
                  <a:srgbClr val="0000FF"/>
                </a:solidFill>
              </a:rPr>
              <a:t>Citra analog</a:t>
            </a:r>
            <a:r>
              <a:rPr lang="en-US" sz="3200" dirty="0"/>
              <a:t> </a:t>
            </a:r>
            <a:r>
              <a:rPr lang="en-US" sz="3200" dirty="0" err="1"/>
              <a:t>adalah</a:t>
            </a:r>
            <a:r>
              <a:rPr lang="en-US" sz="3200" dirty="0"/>
              <a:t> </a:t>
            </a:r>
            <a:r>
              <a:rPr lang="en-US" sz="3200" dirty="0" err="1"/>
              <a:t>citra</a:t>
            </a:r>
            <a:r>
              <a:rPr lang="en-US" sz="3200" dirty="0"/>
              <a:t> yang </a:t>
            </a:r>
            <a:r>
              <a:rPr lang="en-US" sz="3200" dirty="0" err="1"/>
              <a:t>bersifat</a:t>
            </a:r>
            <a:r>
              <a:rPr lang="en-US" sz="3200" dirty="0"/>
              <a:t> </a:t>
            </a:r>
            <a:r>
              <a:rPr lang="en-US" sz="3200" dirty="0" err="1"/>
              <a:t>kontinu</a:t>
            </a:r>
            <a:r>
              <a:rPr lang="en-US" sz="3200" dirty="0"/>
              <a:t>,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diolah</a:t>
            </a:r>
            <a:r>
              <a:rPr lang="en-US" sz="3200" dirty="0"/>
              <a:t> </a:t>
            </a:r>
            <a:r>
              <a:rPr lang="en-US" sz="3200" dirty="0" err="1"/>
              <a:t>oleh</a:t>
            </a:r>
            <a:r>
              <a:rPr lang="en-US" sz="3200" dirty="0"/>
              <a:t> computer</a:t>
            </a:r>
          </a:p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en-GB" sz="3200" dirty="0">
                <a:solidFill>
                  <a:srgbClr val="0000FF"/>
                </a:solidFill>
              </a:rPr>
              <a:t>Citra digital</a:t>
            </a:r>
            <a:r>
              <a:rPr lang="en-GB" sz="3200" dirty="0"/>
              <a:t>  </a:t>
            </a:r>
            <a:r>
              <a:rPr lang="en-GB" sz="3200" dirty="0" err="1"/>
              <a:t>adalah</a:t>
            </a:r>
            <a:r>
              <a:rPr lang="en-GB" sz="3200" dirty="0"/>
              <a:t> </a:t>
            </a:r>
            <a:r>
              <a:rPr lang="en-GB" sz="3200" dirty="0" err="1"/>
              <a:t>citra</a:t>
            </a:r>
            <a:r>
              <a:rPr lang="en-GB" sz="3200" dirty="0"/>
              <a:t> yang </a:t>
            </a:r>
            <a:r>
              <a:rPr lang="en-GB" sz="3200" dirty="0" err="1"/>
              <a:t>dapat</a:t>
            </a:r>
            <a:r>
              <a:rPr lang="en-GB" sz="3200" dirty="0"/>
              <a:t> </a:t>
            </a:r>
            <a:r>
              <a:rPr lang="en-GB" sz="3200" dirty="0" err="1"/>
              <a:t>diolah</a:t>
            </a:r>
            <a:r>
              <a:rPr lang="en-GB" sz="3200" dirty="0"/>
              <a:t> </a:t>
            </a:r>
            <a:r>
              <a:rPr lang="en-GB" sz="3200" dirty="0" err="1"/>
              <a:t>oleh</a:t>
            </a:r>
            <a:r>
              <a:rPr lang="en-GB" sz="3200" dirty="0"/>
              <a:t> </a:t>
            </a:r>
            <a:r>
              <a:rPr lang="en-GB" sz="3200" dirty="0" err="1"/>
              <a:t>komputer</a:t>
            </a:r>
            <a:r>
              <a:rPr lang="en-GB" sz="3200" dirty="0"/>
              <a:t>. </a:t>
            </a:r>
          </a:p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en-GB" sz="3200" dirty="0" err="1"/>
              <a:t>Resolusi</a:t>
            </a:r>
            <a:r>
              <a:rPr lang="en-GB" sz="3200" dirty="0"/>
              <a:t> </a:t>
            </a:r>
            <a:r>
              <a:rPr lang="en-GB" sz="3200" dirty="0" err="1"/>
              <a:t>dalam</a:t>
            </a:r>
            <a:r>
              <a:rPr lang="en-GB" sz="3200" dirty="0"/>
              <a:t> </a:t>
            </a:r>
            <a:r>
              <a:rPr lang="en-GB" sz="3200" dirty="0" err="1"/>
              <a:t>bentuk</a:t>
            </a:r>
            <a:r>
              <a:rPr lang="en-GB" sz="3200" dirty="0"/>
              <a:t> </a:t>
            </a:r>
            <a:r>
              <a:rPr lang="en-GB" sz="3200" dirty="0" err="1"/>
              <a:t>piksel</a:t>
            </a:r>
            <a:r>
              <a:rPr lang="en-GB" sz="3200" dirty="0"/>
              <a:t> (picture element)</a:t>
            </a:r>
            <a:endParaRPr lang="en-US" sz="3200" dirty="0"/>
          </a:p>
          <a:p>
            <a:pPr marL="342900" indent="-342900">
              <a:spcBef>
                <a:spcPct val="50000"/>
              </a:spcBef>
              <a:buFontTx/>
              <a:buChar char="•"/>
            </a:pPr>
            <a:endParaRPr lang="en-US" sz="3200" dirty="0"/>
          </a:p>
          <a:p>
            <a:pPr marL="342900" indent="-342900">
              <a:spcBef>
                <a:spcPct val="50000"/>
              </a:spcBef>
              <a:buFontTx/>
              <a:buChar char="•"/>
            </a:pP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 l="33333" t="31667" r="28646" b="20833"/>
          <a:stretch>
            <a:fillRect/>
          </a:stretch>
        </p:blipFill>
        <p:spPr bwMode="auto">
          <a:xfrm>
            <a:off x="2000232" y="1500174"/>
            <a:ext cx="5214974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3503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/>
          <a:srcRect l="31771" t="63333" r="27604" b="9166"/>
          <a:stretch>
            <a:fillRect/>
          </a:stretch>
        </p:blipFill>
        <p:spPr bwMode="auto">
          <a:xfrm>
            <a:off x="642910" y="2000240"/>
            <a:ext cx="8104966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82774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/>
          <a:srcRect l="34896" t="35000" r="31250" b="7500"/>
          <a:stretch>
            <a:fillRect/>
          </a:stretch>
        </p:blipFill>
        <p:spPr bwMode="auto">
          <a:xfrm>
            <a:off x="2143108" y="1000108"/>
            <a:ext cx="4643470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39347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-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838200" marR="0" lvl="0" indent="-83820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4400" b="1" dirty="0">
                <a:solidFill>
                  <a:srgbClr val="FF3300"/>
                </a:solidFill>
                <a:latin typeface="Bookman Old Style" pitchFamily="18" charset="0"/>
                <a:ea typeface="+mj-ea"/>
                <a:cs typeface="+mj-cs"/>
              </a:rPr>
              <a:t>Kual</a:t>
            </a:r>
            <a:r>
              <a:rPr kumimoji="0" lang="id-ID" sz="4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Bookman Old Style" pitchFamily="18" charset="0"/>
                <a:ea typeface="+mj-ea"/>
                <a:cs typeface="+mj-cs"/>
              </a:rPr>
              <a:t>itas Citra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Bookman Old Style" pitchFamily="18" charset="0"/>
              <a:ea typeface="+mj-ea"/>
              <a:cs typeface="+mj-cs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/>
          <a:srcRect l="31771" t="18333" r="27604" b="10833"/>
          <a:stretch>
            <a:fillRect/>
          </a:stretch>
        </p:blipFill>
        <p:spPr bwMode="auto">
          <a:xfrm>
            <a:off x="1785918" y="805026"/>
            <a:ext cx="5357850" cy="5838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45676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id-ID" b="1">
                <a:solidFill>
                  <a:srgbClr val="FF3300"/>
                </a:solidFill>
                <a:latin typeface="Bookman Old Style" pitchFamily="18" charset="0"/>
              </a:rPr>
              <a:t>Format File Citra</a:t>
            </a:r>
            <a:r>
              <a:rPr lang="id-ID"/>
              <a:t> </a:t>
            </a:r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id-ID" b="1">
                <a:solidFill>
                  <a:srgbClr val="0000FF"/>
                </a:solidFill>
              </a:rPr>
              <a:t>Format File Citra Bitmap</a:t>
            </a:r>
            <a:r>
              <a:rPr lang="en-US"/>
              <a:t> </a:t>
            </a:r>
          </a:p>
          <a:p>
            <a:pPr eaLnBrk="1" hangingPunct="1"/>
            <a:r>
              <a:rPr lang="en-US"/>
              <a:t>Citra Bitmap sering disebut juga dengan citra raster. Citra bitmap menyimpan data kode citra secara digital dan lengkap (cara penyimpanannya adalah per piksel). </a:t>
            </a:r>
          </a:p>
          <a:p>
            <a:pPr eaLnBrk="1" hangingPunct="1"/>
            <a:r>
              <a:rPr lang="en-US"/>
              <a:t>B</a:t>
            </a:r>
            <a:r>
              <a:rPr lang="id-ID"/>
              <a:t>ila citra ini diperbesar, maka tampilan di monitor akan tampak pecah-pecah (kualitas citra menurun).</a:t>
            </a:r>
            <a:r>
              <a:rPr lang="en-US"/>
              <a:t>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28596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Bookman Old Style" pitchFamily="18" charset="0"/>
                <a:ea typeface="+mj-ea"/>
                <a:cs typeface="+mj-cs"/>
              </a:rPr>
              <a:t>Format File Citra</a:t>
            </a:r>
            <a:r>
              <a:rPr kumimoji="0" lang="id-ID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/>
          <a:srcRect l="34896" t="18333" r="33333" b="2500"/>
          <a:stretch>
            <a:fillRect/>
          </a:stretch>
        </p:blipFill>
        <p:spPr bwMode="auto">
          <a:xfrm>
            <a:off x="2530406" y="785770"/>
            <a:ext cx="3898982" cy="607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68279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7620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z="4000">
                <a:solidFill>
                  <a:srgbClr val="FF3300"/>
                </a:solidFill>
                <a:latin typeface="Bookman Old Style" pitchFamily="18" charset="0"/>
              </a:rPr>
              <a:t>REPRESENTASI CITRA DIGITAL</a:t>
            </a:r>
            <a:r>
              <a:rPr lang="en-US" sz="480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33854" t="31667" r="29166" b="20000"/>
          <a:stretch>
            <a:fillRect/>
          </a:stretch>
        </p:blipFill>
        <p:spPr bwMode="auto">
          <a:xfrm>
            <a:off x="1928794" y="857232"/>
            <a:ext cx="5072098" cy="414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3143240" y="5143512"/>
            <a:ext cx="28135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l"/>
              </a:tabLst>
            </a:pP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Sistem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koordinat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citra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berukuran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MxN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</a:t>
            </a:r>
            <a:endParaRPr kumimoji="0" lang="id-ID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l"/>
              </a:tabLst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(M 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baris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dan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N 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kolom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381000" y="2438400"/>
          <a:ext cx="83820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41600" imgH="914400" progId="Equation.3">
                  <p:embed/>
                </p:oleObj>
              </mc:Choice>
              <mc:Fallback>
                <p:oleObj name="Equation" r:id="rId3" imgW="3441600" imgH="914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438400"/>
                        <a:ext cx="8382000" cy="297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7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z="4000">
                <a:solidFill>
                  <a:srgbClr val="FF3300"/>
                </a:solidFill>
                <a:latin typeface="Bookman Old Style" pitchFamily="18" charset="0"/>
              </a:rPr>
              <a:t>REPRESENTASI CITRA DIGITAL</a:t>
            </a:r>
            <a:r>
              <a:rPr lang="en-US" sz="4000"/>
              <a:t> </a:t>
            </a:r>
          </a:p>
        </p:txBody>
      </p:sp>
      <p:sp>
        <p:nvSpPr>
          <p:cNvPr id="1028" name="Line 8"/>
          <p:cNvSpPr>
            <a:spLocks noChangeShapeType="1"/>
          </p:cNvSpPr>
          <p:nvPr/>
        </p:nvSpPr>
        <p:spPr bwMode="auto">
          <a:xfrm>
            <a:off x="1676400" y="2057400"/>
            <a:ext cx="472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1029" name="Text Box 9"/>
          <p:cNvSpPr txBox="1">
            <a:spLocks noChangeArrowheads="1"/>
          </p:cNvSpPr>
          <p:nvPr/>
        </p:nvSpPr>
        <p:spPr bwMode="auto">
          <a:xfrm>
            <a:off x="6469063" y="1787525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i="1"/>
              <a:t>y</a:t>
            </a:r>
          </a:p>
        </p:txBody>
      </p:sp>
      <p:sp>
        <p:nvSpPr>
          <p:cNvPr id="1030" name="Line 10"/>
          <p:cNvSpPr>
            <a:spLocks noChangeShapeType="1"/>
          </p:cNvSpPr>
          <p:nvPr/>
        </p:nvSpPr>
        <p:spPr bwMode="auto">
          <a:xfrm>
            <a:off x="1676400" y="20574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1031" name="Text Box 11"/>
          <p:cNvSpPr txBox="1">
            <a:spLocks noChangeArrowheads="1"/>
          </p:cNvSpPr>
          <p:nvPr/>
        </p:nvSpPr>
        <p:spPr bwMode="auto">
          <a:xfrm>
            <a:off x="1482725" y="30337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i="1"/>
              <a:t>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 l="30729" t="46667" r="29166" b="14999"/>
          <a:stretch>
            <a:fillRect/>
          </a:stretch>
        </p:blipFill>
        <p:spPr bwMode="auto">
          <a:xfrm>
            <a:off x="714348" y="928670"/>
            <a:ext cx="7294441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786050" y="5143512"/>
            <a:ext cx="350046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l"/>
              </a:tabLst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Citra 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dan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nilai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penyusun</a:t>
            </a: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</a:t>
            </a:r>
            <a:r>
              <a:rPr kumimoji="0" 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piksel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3"/>
          <a:srcRect l="33333" t="45834" r="33334" b="9999"/>
          <a:stretch>
            <a:fillRect/>
          </a:stretch>
        </p:blipFill>
        <p:spPr bwMode="auto">
          <a:xfrm>
            <a:off x="1357290" y="357165"/>
            <a:ext cx="6000792" cy="49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3143240" y="5429264"/>
            <a:ext cx="3528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Notasi</a:t>
            </a:r>
            <a:r>
              <a:rPr lang="en-US" b="1" dirty="0"/>
              <a:t> </a:t>
            </a:r>
            <a:r>
              <a:rPr lang="en-US" b="1" dirty="0" err="1"/>
              <a:t>piksel</a:t>
            </a:r>
            <a:r>
              <a:rPr lang="en-US" b="1" dirty="0"/>
              <a:t> </a:t>
            </a:r>
            <a:r>
              <a:rPr lang="en-US" b="1" dirty="0" err="1"/>
              <a:t>dalam</a:t>
            </a:r>
            <a:r>
              <a:rPr lang="en-US" b="1" dirty="0"/>
              <a:t> </a:t>
            </a:r>
            <a:r>
              <a:rPr lang="en-US" b="1" dirty="0" err="1"/>
              <a:t>citra</a:t>
            </a:r>
            <a:r>
              <a:rPr lang="id-ID" b="1" dirty="0"/>
              <a:t> (MATLAB)</a:t>
            </a:r>
            <a:endParaRPr lang="id-ID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057400"/>
            <a:ext cx="59340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43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2124075"/>
            <a:ext cx="52673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16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4295</TotalTime>
  <Words>495</Words>
  <Application>Microsoft Office PowerPoint</Application>
  <PresentationFormat>On-screen Show (4:3)</PresentationFormat>
  <Paragraphs>116</Paragraphs>
  <Slides>35</Slides>
  <Notes>17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Bookman Old Style</vt:lpstr>
      <vt:lpstr>Calibri</vt:lpstr>
      <vt:lpstr>Times New Roman</vt:lpstr>
      <vt:lpstr>Office Theme</vt:lpstr>
      <vt:lpstr>Equation</vt:lpstr>
      <vt:lpstr>Reperentasi Citra</vt:lpstr>
      <vt:lpstr>CITRA DIGITAL </vt:lpstr>
      <vt:lpstr>CITRA DIGITAL </vt:lpstr>
      <vt:lpstr>REPRESENTASI CITRA DIGITAL </vt:lpstr>
      <vt:lpstr>REPRESENTASI CITRA DIGITAL </vt:lpstr>
      <vt:lpstr>PowerPoint Presentation</vt:lpstr>
      <vt:lpstr>PowerPoint Presentation</vt:lpstr>
      <vt:lpstr>PowerPoint Presentation</vt:lpstr>
      <vt:lpstr>PowerPoint Presentation</vt:lpstr>
      <vt:lpstr>Tahap-tahap Pengolahan Citra</vt:lpstr>
      <vt:lpstr>Tahap-tahap Pengolahan Citra</vt:lpstr>
      <vt:lpstr>Proses Pembentukan Citra</vt:lpstr>
      <vt:lpstr>Proses Pembentukan Citra</vt:lpstr>
      <vt:lpstr>Proses Pembentukan Citra</vt:lpstr>
      <vt:lpstr>PowerPoint Presentation</vt:lpstr>
      <vt:lpstr>JENIS CITRA DIGITAL</vt:lpstr>
      <vt:lpstr>JENIS CITRA DIGITAL</vt:lpstr>
      <vt:lpstr>JENIS CITRA DIGITAL</vt:lpstr>
      <vt:lpstr>Pencitraan (imaging) </vt:lpstr>
      <vt:lpstr>Sampling </vt:lpstr>
      <vt:lpstr>PowerPoint Presentation</vt:lpstr>
      <vt:lpstr>PowerPoint Presentation</vt:lpstr>
      <vt:lpstr>Kuantisasi</vt:lpstr>
      <vt:lpstr>PowerPoint Presentation</vt:lpstr>
      <vt:lpstr>Kuantisasi</vt:lpstr>
      <vt:lpstr>Kuantisasi</vt:lpstr>
      <vt:lpstr>Kuantisasi</vt:lpstr>
      <vt:lpstr>Resolusi</vt:lpstr>
      <vt:lpstr>Resolusi</vt:lpstr>
      <vt:lpstr>PowerPoint Presentation</vt:lpstr>
      <vt:lpstr>PowerPoint Presentation</vt:lpstr>
      <vt:lpstr>PowerPoint Presentation</vt:lpstr>
      <vt:lpstr>PowerPoint Presentation</vt:lpstr>
      <vt:lpstr>Format File Citra 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Reperentasi Citra</dc:title>
  <dc:creator>Office 2007</dc:creator>
  <cp:lastModifiedBy>Yuslena</cp:lastModifiedBy>
  <cp:revision>41</cp:revision>
  <dcterms:created xsi:type="dcterms:W3CDTF">2014-10-09T22:23:59Z</dcterms:created>
  <dcterms:modified xsi:type="dcterms:W3CDTF">2021-08-16T01:06:34Z</dcterms:modified>
</cp:coreProperties>
</file>